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81" r:id="rId4"/>
    <p:sldId id="261" r:id="rId5"/>
    <p:sldId id="276" r:id="rId6"/>
    <p:sldId id="267" r:id="rId7"/>
    <p:sldId id="268" r:id="rId8"/>
    <p:sldId id="269" r:id="rId9"/>
    <p:sldId id="270" r:id="rId10"/>
    <p:sldId id="271" r:id="rId11"/>
    <p:sldId id="262" r:id="rId12"/>
    <p:sldId id="284" r:id="rId13"/>
    <p:sldId id="273" r:id="rId14"/>
    <p:sldId id="279" r:id="rId15"/>
    <p:sldId id="280" r:id="rId16"/>
    <p:sldId id="282" r:id="rId17"/>
    <p:sldId id="278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E4D8-E61F-43A8-8D1F-1D74EDB60D32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7A2A1-398F-4F20-9D7B-7A29F3DB3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EB676F-A024-4EE4-8583-DC585BAD2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5572-4DA8-4445-AADB-37A8933F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E0B7-98A5-436B-B692-4A40D3B0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A762-A960-4F92-B73C-EC12E1581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1AA8-630E-4679-A679-3A74960D4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58C5-00C2-4F16-AB16-2C6A412DB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CAAB-2507-4CF6-B297-947F82831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F121-CFAC-4884-B238-3C4014CC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7A3C-36FB-4E99-8EB8-1431C3D43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D891D-EE95-43AF-BC7C-5B7697C11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1830-2FAA-44FE-8AC4-3996777FB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0DBB-3E51-4185-811D-E6C26FB22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51AE-219C-4F18-80B1-7657A7AE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BADC5E20-FE70-4A69-9F41-8FD2103B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237648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Опыт работы на тему: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«Развитие коммуникативных способностей средствами театрализованной деятельности»</a:t>
            </a:r>
            <a:r>
              <a:rPr lang="ru-RU" sz="3600" b="1" i="1" dirty="0" smtClean="0">
                <a:effectLst/>
                <a:latin typeface="Arial Black" pitchFamily="34" charset="0"/>
              </a:rPr>
              <a:t/>
            </a:r>
            <a:br>
              <a:rPr lang="ru-RU" sz="3600" b="1" i="1" dirty="0" smtClean="0">
                <a:effectLst/>
                <a:latin typeface="Arial Black" pitchFamily="34" charset="0"/>
              </a:rPr>
            </a:br>
            <a:endParaRPr lang="ru-RU" sz="3600" b="1" i="1" dirty="0" smtClean="0">
              <a:effectLst/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997200"/>
            <a:ext cx="6143668" cy="2641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Ванюшиной Натальи Евгеньевны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воспитателя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дошкольного образовательного учреждения детского сада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общеразвивающего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вида № 23</a:t>
            </a:r>
          </a:p>
        </p:txBody>
      </p:sp>
      <p:pic>
        <p:nvPicPr>
          <p:cNvPr id="3074" name="Picture 2" descr="H:\DSC00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14752"/>
            <a:ext cx="2928926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i="1" dirty="0" smtClean="0">
                <a:effectLst/>
                <a:latin typeface="Calibri" pitchFamily="34" charset="0"/>
              </a:rPr>
              <a:t>Театрализованные представления и инсценировки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Ознакомление с художественными произведениями;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Развитие связной речи;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Эмоциональность;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Творческая активность</a:t>
            </a:r>
          </a:p>
        </p:txBody>
      </p:sp>
      <p:pic>
        <p:nvPicPr>
          <p:cNvPr id="6" name="fullResImage" descr="http://uzlovaya23.russia-sad.ru/upload/photo/22-12-15/323_11_46_20_lih9-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357718" cy="349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effectLst/>
                <a:latin typeface="Calibri" pitchFamily="34" charset="0"/>
              </a:rPr>
              <a:t>Условия для театрализованной деятельности</a:t>
            </a:r>
            <a:r>
              <a:rPr lang="ru-RU" sz="2800" b="1" dirty="0" smtClean="0">
                <a:effectLst/>
                <a:latin typeface="Calibri" pitchFamily="34" charset="0"/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«Театральный уголок»: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различные виды театров:  бибабо, теневой, настольные кукольные, настольные конусные, настольный театр мягкой игрушки, настольный вязаный театр, театр кукол с «живой рукой», пальчиковый,  магнитный театр и др.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реквизит для разыгрывания сценок и спектаклей: ширма, костюмы, элементы костюмов, маски.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атрибуты для различных игровых позиций: театральный реквизит, декорации, сценарии, афиши, касса, билеты, программки.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картотеки этюдов, игр-драматизаций, упражнений на речевое дыхание и артикуляционной гимнастики,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000" dirty="0" smtClean="0">
                <a:effectLst/>
                <a:latin typeface="Calibri" pitchFamily="34" charset="0"/>
              </a:rPr>
              <a:t> сценарии праздников и театрализованных представлений. 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Восстановление-Фото-Видео\Новая папка\[00012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071966" cy="3143272"/>
          </a:xfrm>
          <a:prstGeom prst="rect">
            <a:avLst/>
          </a:prstGeom>
          <a:noFill/>
        </p:spPr>
      </p:pic>
      <p:pic>
        <p:nvPicPr>
          <p:cNvPr id="1027" name="Picture 3" descr="D:\фото\Восстановление-Фото-Видео\Новая папка\[00012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148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/>
                <a:latin typeface="Calibri" pitchFamily="34" charset="0"/>
              </a:rPr>
              <a:t>«Парад театров»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4036" name="Picture 4" descr="DSC00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27352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DSC00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05263"/>
            <a:ext cx="2746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DSC008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2746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44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500042"/>
            <a:ext cx="7772400" cy="2071702"/>
          </a:xfrm>
        </p:spPr>
        <p:txBody>
          <a:bodyPr/>
          <a:lstStyle/>
          <a:p>
            <a:r>
              <a:rPr lang="ru-RU" dirty="0" smtClean="0"/>
              <a:t>Работа по проекту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4857784" cy="307183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04"/>
            <a:ext cx="7772400" cy="1428760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r>
              <a:rPr lang="ru-RU" sz="2800" dirty="0" smtClean="0"/>
              <a:t>Обогащение условий для социализации личности ребенка</a:t>
            </a:r>
          </a:p>
          <a:p>
            <a:r>
              <a:rPr lang="ru-RU" sz="2800" dirty="0" smtClean="0"/>
              <a:t>для разновозрастного общения воспитанников, развитие навыков общения с детьми более старшего возраста, воспитание желания заботиться о более младших.</a:t>
            </a:r>
          </a:p>
          <a:p>
            <a:r>
              <a:rPr lang="ru-RU" sz="2800" dirty="0" smtClean="0"/>
              <a:t>Развитие коммуникативных  способностей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работы, 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Праздники</a:t>
            </a:r>
          </a:p>
          <a:p>
            <a:r>
              <a:rPr lang="ru-RU" sz="2400" dirty="0" smtClean="0"/>
              <a:t>Сборы</a:t>
            </a:r>
          </a:p>
          <a:p>
            <a:r>
              <a:rPr lang="ru-RU" sz="2400" dirty="0" smtClean="0"/>
              <a:t>Встреча друзей</a:t>
            </a:r>
          </a:p>
          <a:p>
            <a:r>
              <a:rPr lang="ru-RU" sz="2400" dirty="0" smtClean="0"/>
              <a:t>Шефская помощь младшим</a:t>
            </a:r>
          </a:p>
          <a:p>
            <a:r>
              <a:rPr lang="ru-RU" sz="2400" dirty="0" smtClean="0"/>
              <a:t>Игры, конкурсы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Организация и проведение конкурсной игры «Счастливый случай», по теме «Мои любимые мультики»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effectLst/>
                <a:latin typeface="Calibri" pitchFamily="34" charset="0"/>
              </a:rPr>
              <a:t>Эффективность работы по развитию коммуникативных навыков средствами театрализованной деятельности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u="sng" dirty="0" smtClean="0">
                <a:effectLst/>
                <a:latin typeface="Calibri" pitchFamily="34" charset="0"/>
              </a:rPr>
              <a:t> Критерии:</a:t>
            </a:r>
          </a:p>
          <a:p>
            <a:pPr eaLnBrk="1" hangingPunct="1"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Навыки </a:t>
            </a:r>
            <a:r>
              <a:rPr lang="ru-RU" sz="2400" dirty="0" err="1" smtClean="0">
                <a:effectLst/>
                <a:latin typeface="Calibri" pitchFamily="34" charset="0"/>
              </a:rPr>
              <a:t>кукловождения</a:t>
            </a:r>
            <a:r>
              <a:rPr lang="ru-RU" sz="2400" dirty="0" smtClean="0">
                <a:effectLst/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Выразительность речи, дикция;</a:t>
            </a:r>
          </a:p>
          <a:p>
            <a:pPr eaLnBrk="1" hangingPunct="1"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Выразительность мимики и жестов;</a:t>
            </a:r>
          </a:p>
          <a:p>
            <a:pPr eaLnBrk="1" hangingPunct="1"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Умение свободно, раскрепощённо держаться на публике</a:t>
            </a:r>
          </a:p>
          <a:p>
            <a:pPr eaLnBrk="1" hangingPunct="1"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Положительное взаимодействие между детьми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/>
                <a:latin typeface="Calibri" pitchFamily="34" charset="0"/>
              </a:rPr>
              <a:t>Работа  с   родителями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45307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dirty="0" smtClean="0">
                <a:effectLst/>
                <a:latin typeface="Calibri" pitchFamily="34" charset="0"/>
              </a:rPr>
              <a:t>Родительские собрания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dirty="0" smtClean="0">
                <a:effectLst/>
                <a:latin typeface="Calibri" pitchFamily="34" charset="0"/>
              </a:rPr>
              <a:t>Консультации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dirty="0" smtClean="0">
                <a:effectLst/>
                <a:latin typeface="Calibri" pitchFamily="34" charset="0"/>
              </a:rPr>
              <a:t>Оформление родительского уголка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dirty="0" smtClean="0">
                <a:effectLst/>
                <a:latin typeface="Calibri" pitchFamily="34" charset="0"/>
              </a:rPr>
              <a:t>Сотрудничество при организации праздников и театрализованных представлений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dirty="0" smtClean="0">
                <a:effectLst/>
                <a:latin typeface="Calibri" pitchFamily="34" charset="0"/>
              </a:rPr>
              <a:t>Реализация проекта «Парад театров»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i="1" dirty="0" smtClean="0">
                <a:effectLst/>
                <a:latin typeface="Calibri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00042"/>
            <a:ext cx="8215370" cy="2232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«Единственная настоящая роскошь – это роскошь человеческого общения!»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213100"/>
            <a:ext cx="8215370" cy="249713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/>
          </a:p>
          <a:p>
            <a:pPr eaLnBrk="1" hangingPunct="1">
              <a:defRPr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Экзюпери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428596" y="214290"/>
            <a:ext cx="4038600" cy="25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fullResImage" descr="http://uzlovaya23.russia-sad.ru/upload/photo/22-12-15/323_11_46_21_ZTML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14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SC00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038600" cy="2714644"/>
          </a:xfrm>
          <a:prstGeom prst="rect">
            <a:avLst/>
          </a:prstGeom>
          <a:noFill/>
        </p:spPr>
      </p:pic>
      <p:pic>
        <p:nvPicPr>
          <p:cNvPr id="8" name="Рисунок 7" descr="G:\DCIM\101MSDCF\DSC014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357562"/>
            <a:ext cx="397034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398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Calibri" pitchFamily="34" charset="0"/>
              </a:rPr>
              <a:t>             </a:t>
            </a:r>
            <a:r>
              <a:rPr lang="ru-RU" sz="2400" b="1" u="sng" dirty="0" smtClean="0">
                <a:effectLst/>
                <a:latin typeface="Calibri" pitchFamily="34" charset="0"/>
              </a:rPr>
              <a:t>Цель</a:t>
            </a:r>
            <a:r>
              <a:rPr lang="ru-RU" sz="2400" b="1" dirty="0" smtClean="0">
                <a:effectLst/>
                <a:latin typeface="Calibri" pitchFamily="34" charset="0"/>
              </a:rPr>
              <a:t>: развитие коммуникативных способностей дошкольников средствами театрализованной деятельности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87450" y="1072362"/>
            <a:ext cx="7272338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sz="1600" b="1" dirty="0" smtClean="0"/>
              <a:t> </a:t>
            </a:r>
            <a:r>
              <a:rPr lang="ru-RU" b="1" dirty="0">
                <a:latin typeface="Calibri" pitchFamily="34" charset="0"/>
              </a:rPr>
              <a:t>познакомить детей с различного рода театрами;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помочь детям поэтапно освоить виды творчества по возрастным группам;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совершенствовать артистические навыки детей: интонационная выразительность    речи, эмоциональность;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формировать коммуникативные навыки: обогащать словарный запас , совершенствовать диалогическую речь, совершенствовать выразительность речи;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работать над речевым развитием детей: развитие вербальной и невербальной  речи;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развивать коллективные действия и взаимодействия;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 пробуждать в детях способности живо представлять себе происходящее, горячо сочувствовать, сопереживать;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b="1" dirty="0">
                <a:latin typeface="Calibri" pitchFamily="34" charset="0"/>
              </a:rPr>
              <a:t> повышение компетенции родителей в использовании  театрализованной деятельности в условиях семейного воспитания.</a:t>
            </a:r>
          </a:p>
          <a:p>
            <a:pPr algn="ctr" eaLnBrk="0" hangingPunct="0">
              <a:spcBef>
                <a:spcPts val="600"/>
              </a:spcBef>
            </a:pPr>
            <a:endParaRPr lang="ru-RU" sz="1600" b="1" dirty="0">
              <a:latin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0804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effectLst/>
                <a:latin typeface="Calibri" pitchFamily="34" charset="0"/>
              </a:rPr>
              <a:t>Перспективно - тематический план</a:t>
            </a:r>
            <a:br>
              <a:rPr lang="ru-RU" sz="2400" b="1" i="1" dirty="0" smtClean="0">
                <a:effectLst/>
                <a:latin typeface="Calibri" pitchFamily="34" charset="0"/>
              </a:rPr>
            </a:br>
            <a:r>
              <a:rPr lang="ru-RU" sz="2400" b="1" i="1" dirty="0" smtClean="0">
                <a:effectLst/>
                <a:latin typeface="Calibri" pitchFamily="34" charset="0"/>
              </a:rPr>
              <a:t>театрализованной деятельности средней группы.</a:t>
            </a:r>
          </a:p>
        </p:txBody>
      </p:sp>
      <p:graphicFrame>
        <p:nvGraphicFramePr>
          <p:cNvPr id="48187" name="Group 59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635120"/>
        </p:xfrm>
        <a:graphic>
          <a:graphicData uri="http://schemas.openxmlformats.org/drawingml/2006/table">
            <a:tbl>
              <a:tblPr/>
              <a:tblGrid>
                <a:gridCol w="514350"/>
                <a:gridCol w="2879725"/>
                <a:gridCol w="2778125"/>
                <a:gridCol w="2057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Тема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Программное содержание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Материал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сентябрь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 театра  с детьми «Светофор» ( по стихотворению С.Маршака» см. Т.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Караманенко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Кук.театр-дошкольникам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», с22).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В.р. «Небылицы в лицах»(шуточный конферанс в кукольном театре) см. Л.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Фурмина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«Развлечения в детском саду»ст.134).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Игры, этюды.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Этюды на развитие эмоциональной сферы: «Баба-Яга» «Фокус» (см.план-программу ст.228).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Этюд с куклой-марионеткой «Кошка»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см.Дош.Вос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№6-98 стр. 129)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Учить выразительно читать стихи, сопровождать чтение показом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Воспитывать интерес к театрализованной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деят-ти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познакомить с разговорным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жанром-конферанс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дать понятие, что артист, который ведет концерт называется «конферансье»;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вос-ть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чувство юмора.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Развивать умение передавать мимикой и жестами гнев (удивление).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Учить управлять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куклой-марионеткой-ритмично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покачивать вагой из стороны в сторону.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силуэты машин, светофора,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жел.,зелен.кружки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Ширма, кукла Лена и Гоша.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Мягкая игрушка - кошка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effectLst/>
                <a:latin typeface="Calibri" pitchFamily="34" charset="0"/>
              </a:rPr>
              <a:t>Формы и методы театрализованной деятельности</a:t>
            </a:r>
          </a:p>
        </p:txBody>
      </p:sp>
      <p:graphicFrame>
        <p:nvGraphicFramePr>
          <p:cNvPr id="31798" name="Group 54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31020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00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Режиссерские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Игры-драматизации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Театрализованное 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настольный кукольный театр  игрушки;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настольный конусный театр;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плоскостной театр;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бибабо;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Пальчиковый;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Перчаточный;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теневой театр;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магнитный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игры-имитации образов животных, людей, литературных персонажей;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ролевые диалоги на основе текста;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разыгрывание  небольших сценок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инсценировка песен, сказок;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игры-импровизации с разыгрыванием сюжета без предварительной подготовки;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этюды, пантомимы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праздники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развлечения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театрализованные постановки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драматический спектакль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спектакль на хореографической основе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effectLst/>
                <a:latin typeface="Calibri" pitchFamily="34" charset="0"/>
              </a:rPr>
              <a:t>Формы и методы работы  с детьми разного возраста</a:t>
            </a:r>
          </a:p>
        </p:txBody>
      </p:sp>
      <p:graphicFrame>
        <p:nvGraphicFramePr>
          <p:cNvPr id="34839" name="Group 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504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младший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старший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Игры-забавы: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с мягкой игрушкой,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куклой  бибабо.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 с магнитным театром.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Настольный  конусный театр.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Игры-потешки.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Песенки-сценки.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Мини-пьески настольного театра.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Простые этюды.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Многоперсонажные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театрализованные игры.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Инсценировка с игрушкой, с куклой бибабо, пальчиковой куклой, теневой театр.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Театрально-игровые этюды.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Скороговорки,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чистоговорки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Сценки по стихам и сказкам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Игры-импровизации с куклой бибабо,  верховой куклой.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Этюды.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Пантомимы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Драматизации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Инсценировки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Спектакли.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театрализованные постановки.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Спектакль на хореографической  основе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effectLst/>
                <a:latin typeface="Calibri" pitchFamily="34" charset="0"/>
              </a:rPr>
              <a:t>Этюды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развивают умение передавать эмоциональное состояние с помощью мимики и жеста. 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ru-RU" sz="2400" dirty="0" smtClean="0">
                <a:effectLst/>
                <a:latin typeface="Calibri" pitchFamily="34" charset="0"/>
              </a:rPr>
              <a:t>обогащают словарь, развивают выразительность речи. </a:t>
            </a:r>
          </a:p>
        </p:txBody>
      </p:sp>
      <p:pic>
        <p:nvPicPr>
          <p:cNvPr id="6" name="Содержимое 5" descr="G:\DCIM\101MSDCF\DSC0141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3050"/>
            <a:ext cx="4281518" cy="37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pc="300" dirty="0" err="1" smtClean="0">
                <a:effectLst/>
                <a:latin typeface="Calibri" pitchFamily="34" charset="0"/>
              </a:rPr>
              <a:t>Кукловождение</a:t>
            </a:r>
            <a:endParaRPr lang="ru-RU" sz="4800" b="1" i="1" spc="300" dirty="0" smtClean="0">
              <a:effectLst/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Развивают: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 навыки театрализованной деятельности;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диалогическую речь;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интонационную выразительность речи;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ru-RU" sz="2800" dirty="0" smtClean="0">
                <a:effectLst/>
                <a:latin typeface="Calibri" pitchFamily="34" charset="0"/>
              </a:rPr>
              <a:t>выразительность движений. </a:t>
            </a:r>
          </a:p>
        </p:txBody>
      </p:sp>
      <p:pic>
        <p:nvPicPr>
          <p:cNvPr id="6" name="Содержимое 5" descr="G:\DCIM\101MSDCF\DSC014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928802"/>
            <a:ext cx="4429156" cy="34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770</Words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Занавес</vt:lpstr>
      <vt:lpstr>Опыт работы на тему: «Развитие коммуникативных способностей средствами театрализованной деятельности» </vt:lpstr>
      <vt:lpstr>     «Единственная настоящая роскошь – это роскошь человеческого общения!» </vt:lpstr>
      <vt:lpstr>Слайд 3</vt:lpstr>
      <vt:lpstr>             Цель: развитие коммуникативных способностей дошкольников средствами театрализованной деятельности</vt:lpstr>
      <vt:lpstr>Перспективно - тематический план театрализованной деятельности средней группы.</vt:lpstr>
      <vt:lpstr>Формы и методы театрализованной деятельности</vt:lpstr>
      <vt:lpstr>Формы и методы работы  с детьми разного возраста</vt:lpstr>
      <vt:lpstr>Этюды</vt:lpstr>
      <vt:lpstr>Кукловождение</vt:lpstr>
      <vt:lpstr>Театрализованные представления и инсценировки</vt:lpstr>
      <vt:lpstr>Условия для театрализованной деятельности:</vt:lpstr>
      <vt:lpstr>Слайд 12</vt:lpstr>
      <vt:lpstr>«Парад театров»</vt:lpstr>
      <vt:lpstr>Работа по проекту «Семицветик»</vt:lpstr>
      <vt:lpstr>Цели и задачи</vt:lpstr>
      <vt:lpstr>Формы работы, перспективы</vt:lpstr>
      <vt:lpstr>Эффективность работы по развитию коммуникативных навыков средствами театрализованной деятельности</vt:lpstr>
      <vt:lpstr>Работа  с   родителями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тему: «Развитие коммуникативных способностей средствами театрализованной деятельности»</dc:title>
  <dc:creator>Ванюшина Н. Е.</dc:creator>
  <cp:lastModifiedBy>Пользователь</cp:lastModifiedBy>
  <cp:revision>16</cp:revision>
  <dcterms:modified xsi:type="dcterms:W3CDTF">2016-04-16T17:12:03Z</dcterms:modified>
</cp:coreProperties>
</file>