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278" r:id="rId2"/>
    <p:sldId id="284" r:id="rId3"/>
    <p:sldId id="257" r:id="rId4"/>
    <p:sldId id="258" r:id="rId5"/>
    <p:sldId id="259" r:id="rId6"/>
    <p:sldId id="260" r:id="rId7"/>
    <p:sldId id="261" r:id="rId8"/>
    <p:sldId id="262" r:id="rId9"/>
    <p:sldId id="263" r:id="rId10"/>
    <p:sldId id="265" r:id="rId11"/>
    <p:sldId id="266" r:id="rId12"/>
    <p:sldId id="267" r:id="rId13"/>
    <p:sldId id="268" r:id="rId14"/>
    <p:sldId id="269" r:id="rId15"/>
    <p:sldId id="281" r:id="rId16"/>
    <p:sldId id="282" r:id="rId17"/>
    <p:sldId id="270" r:id="rId18"/>
    <p:sldId id="271" r:id="rId19"/>
    <p:sldId id="272" r:id="rId20"/>
    <p:sldId id="273" r:id="rId21"/>
    <p:sldId id="274" r:id="rId22"/>
    <p:sldId id="280" r:id="rId23"/>
    <p:sldId id="275" r:id="rId24"/>
    <p:sldId id="283" r:id="rId25"/>
    <p:sldId id="279" r:id="rId2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8" y="-3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smtClean="0"/>
          </a:p>
        </p:txBody>
      </p:sp>
    </p:spTree>
    <p:extLst>
      <p:ext uri="{BB962C8B-B14F-4D97-AF65-F5344CB8AC3E}">
        <p14:creationId xmlns="" xmlns:p14="http://schemas.microsoft.com/office/powerpoint/2010/main" val="36724450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F5C7FC39-53F9-421C-B414-8C5771660B23}"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399179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EFDE8B5F-C1E5-451B-BB18-2AFD365B4BC8}"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389484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5813" cy="5849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49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4EE8B458-BBEE-4105-A457-45356A1DC5B3}"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392644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625" y="609600"/>
            <a:ext cx="8080375"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26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2pPr lvl="1">
              <a:defRPr/>
            </a:lvl2pPr>
          </a:lstStyle>
          <a:p>
            <a:pPr lvl="1">
              <a:defRPr/>
            </a:pPr>
            <a:fld id="{F4671592-60C5-4E6A-9CE1-E67B0FA08BD6}" type="slidenum">
              <a:rPr lang="ru-RU"/>
              <a:pPr lvl="1">
                <a:defRPr/>
              </a:pPr>
              <a:t>‹#›</a:t>
            </a:fld>
            <a:endParaRPr lang="ru-RU">
              <a:latin typeface="+mn-lt"/>
            </a:endParaRPr>
          </a:p>
        </p:txBody>
      </p:sp>
    </p:spTree>
    <p:extLst>
      <p:ext uri="{BB962C8B-B14F-4D97-AF65-F5344CB8AC3E}">
        <p14:creationId xmlns="" xmlns:p14="http://schemas.microsoft.com/office/powerpoint/2010/main" val="215827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C253CE3C-9B67-4AD4-81E2-70BEC3A2338F}"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355095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p>
        </p:txBody>
      </p:sp>
      <p:sp>
        <p:nvSpPr>
          <p:cNvPr id="5" name="Номер слайда 4"/>
          <p:cNvSpPr>
            <a:spLocks noGrp="1"/>
          </p:cNvSpPr>
          <p:nvPr>
            <p:ph type="sldNum" idx="11"/>
          </p:nvPr>
        </p:nvSpPr>
        <p:spPr/>
        <p:txBody>
          <a:bodyPr/>
          <a:lstStyle>
            <a:lvl1pPr>
              <a:defRPr/>
            </a:lvl1pPr>
          </a:lstStyle>
          <a:p>
            <a:fld id="{37CE7AF5-AE24-4511-B0E6-4D8D7BCF98C4}" type="slidenum">
              <a:rPr lang="ru-RU"/>
              <a:pPr/>
              <a:t>‹#›</a:t>
            </a:fld>
            <a:endParaRPr lang="ru-RU"/>
          </a:p>
        </p:txBody>
      </p:sp>
      <p:sp>
        <p:nvSpPr>
          <p:cNvPr id="6" name="Нижний колонтитул 5"/>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88113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F146B0A3-1461-4D9F-955C-A81B39BB15AC}"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41838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p>
        </p:txBody>
      </p:sp>
      <p:sp>
        <p:nvSpPr>
          <p:cNvPr id="8" name="Номер слайда 7"/>
          <p:cNvSpPr>
            <a:spLocks noGrp="1"/>
          </p:cNvSpPr>
          <p:nvPr>
            <p:ph type="sldNum" idx="11"/>
          </p:nvPr>
        </p:nvSpPr>
        <p:spPr/>
        <p:txBody>
          <a:bodyPr/>
          <a:lstStyle>
            <a:lvl1pPr>
              <a:defRPr/>
            </a:lvl1pPr>
          </a:lstStyle>
          <a:p>
            <a:fld id="{58F20E5E-1A98-4F30-A905-B5B33F869555}" type="slidenum">
              <a:rPr lang="ru-RU"/>
              <a:pPr/>
              <a:t>‹#›</a:t>
            </a:fld>
            <a:endParaRPr lang="ru-RU"/>
          </a:p>
        </p:txBody>
      </p:sp>
      <p:sp>
        <p:nvSpPr>
          <p:cNvPr id="9" name="Нижний колонтитул 8"/>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415913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p>
        </p:txBody>
      </p:sp>
      <p:sp>
        <p:nvSpPr>
          <p:cNvPr id="4" name="Номер слайда 3"/>
          <p:cNvSpPr>
            <a:spLocks noGrp="1"/>
          </p:cNvSpPr>
          <p:nvPr>
            <p:ph type="sldNum" idx="11"/>
          </p:nvPr>
        </p:nvSpPr>
        <p:spPr/>
        <p:txBody>
          <a:bodyPr/>
          <a:lstStyle>
            <a:lvl1pPr>
              <a:defRPr/>
            </a:lvl1pPr>
          </a:lstStyle>
          <a:p>
            <a:fld id="{1BC1E698-D041-4823-9312-5FFD220491E7}" type="slidenum">
              <a:rPr lang="ru-RU"/>
              <a:pPr/>
              <a:t>‹#›</a:t>
            </a:fld>
            <a:endParaRPr lang="ru-RU"/>
          </a:p>
        </p:txBody>
      </p:sp>
      <p:sp>
        <p:nvSpPr>
          <p:cNvPr id="5" name="Нижний колонтитул 4"/>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223850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p>
        </p:txBody>
      </p:sp>
      <p:sp>
        <p:nvSpPr>
          <p:cNvPr id="3" name="Номер слайда 2"/>
          <p:cNvSpPr>
            <a:spLocks noGrp="1"/>
          </p:cNvSpPr>
          <p:nvPr>
            <p:ph type="sldNum" idx="11"/>
          </p:nvPr>
        </p:nvSpPr>
        <p:spPr/>
        <p:txBody>
          <a:bodyPr/>
          <a:lstStyle>
            <a:lvl1pPr>
              <a:defRPr/>
            </a:lvl1pPr>
          </a:lstStyle>
          <a:p>
            <a:fld id="{01987BD1-C9AB-41A4-B404-E6E17D0BB262}" type="slidenum">
              <a:rPr lang="ru-RU"/>
              <a:pPr/>
              <a:t>‹#›</a:t>
            </a:fld>
            <a:endParaRPr lang="ru-RU"/>
          </a:p>
        </p:txBody>
      </p:sp>
      <p:sp>
        <p:nvSpPr>
          <p:cNvPr id="4" name="Нижний колонтитул 3"/>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68300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25DAB032-CAE7-4E01-ACA4-E236893E65E2}"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209311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p>
        </p:txBody>
      </p:sp>
      <p:sp>
        <p:nvSpPr>
          <p:cNvPr id="6" name="Номер слайда 5"/>
          <p:cNvSpPr>
            <a:spLocks noGrp="1"/>
          </p:cNvSpPr>
          <p:nvPr>
            <p:ph type="sldNum" idx="11"/>
          </p:nvPr>
        </p:nvSpPr>
        <p:spPr/>
        <p:txBody>
          <a:bodyPr/>
          <a:lstStyle>
            <a:lvl1pPr>
              <a:defRPr/>
            </a:lvl1pPr>
          </a:lstStyle>
          <a:p>
            <a:fld id="{FDD6B3CB-2330-4416-960F-B67C66DCC617}" type="slidenum">
              <a:rPr lang="ru-RU"/>
              <a:pPr/>
              <a:t>‹#›</a:t>
            </a:fld>
            <a:endParaRPr lang="ru-RU"/>
          </a:p>
        </p:txBody>
      </p:sp>
      <p:sp>
        <p:nvSpPr>
          <p:cNvPr id="7" name="Нижний колонтитул 6"/>
          <p:cNvSpPr>
            <a:spLocks noGrp="1"/>
          </p:cNvSpPr>
          <p:nvPr>
            <p:ph type="ftr" idx="12"/>
          </p:nvPr>
        </p:nvSpPr>
        <p:spPr/>
        <p:txBody>
          <a:bodyPr/>
          <a:lstStyle>
            <a:lvl1pPr>
              <a:defRPr/>
            </a:lvl1pPr>
          </a:lstStyle>
          <a:p>
            <a:endParaRPr lang="ru-RU"/>
          </a:p>
        </p:txBody>
      </p:sp>
    </p:spTree>
    <p:extLst>
      <p:ext uri="{BB962C8B-B14F-4D97-AF65-F5344CB8AC3E}">
        <p14:creationId xmlns="" xmlns:p14="http://schemas.microsoft.com/office/powerpoint/2010/main" val="380144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251575"/>
            <a:ext cx="2132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endParaRPr lang="ru-RU"/>
          </a:p>
        </p:txBody>
      </p:sp>
      <p:sp>
        <p:nvSpPr>
          <p:cNvPr id="1026" name="Rectangle 2"/>
          <p:cNvSpPr>
            <a:spLocks noGrp="1" noChangeArrowheads="1"/>
          </p:cNvSpPr>
          <p:nvPr>
            <p:ph type="sldNum"/>
          </p:nvPr>
        </p:nvSpPr>
        <p:spPr bwMode="auto">
          <a:xfrm>
            <a:off x="6553200" y="6248400"/>
            <a:ext cx="2132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fld id="{2F6A1F8C-4AB6-499C-96E0-5409B4496B21}" type="slidenum">
              <a:rPr lang="ru-RU"/>
              <a:pPr/>
              <a:t>‹#›</a:t>
            </a:fld>
            <a:endParaRPr lang="ru-RU"/>
          </a:p>
        </p:txBody>
      </p:sp>
      <p:grpSp>
        <p:nvGrpSpPr>
          <p:cNvPr id="1027" name="Group 3"/>
          <p:cNvGrpSpPr>
            <a:grpSpLocks/>
          </p:cNvGrpSpPr>
          <p:nvPr/>
        </p:nvGrpSpPr>
        <p:grpSpPr bwMode="auto">
          <a:xfrm>
            <a:off x="0" y="0"/>
            <a:ext cx="9139238" cy="6848475"/>
            <a:chOff x="0" y="0"/>
            <a:chExt cx="5757" cy="4314"/>
          </a:xfrm>
        </p:grpSpPr>
        <p:grpSp>
          <p:nvGrpSpPr>
            <p:cNvPr id="1028" name="Group 4"/>
            <p:cNvGrpSpPr>
              <a:grpSpLocks/>
            </p:cNvGrpSpPr>
            <p:nvPr/>
          </p:nvGrpSpPr>
          <p:grpSpPr bwMode="auto">
            <a:xfrm>
              <a:off x="1728" y="2230"/>
              <a:ext cx="4026" cy="2084"/>
              <a:chOff x="1728" y="2230"/>
              <a:chExt cx="4026" cy="2084"/>
            </a:xfrm>
          </p:grpSpPr>
          <p:sp>
            <p:nvSpPr>
              <p:cNvPr id="1029" name="Freeform 5"/>
              <p:cNvSpPr>
                <a:spLocks noChangeArrowheads="1"/>
              </p:cNvSpPr>
              <p:nvPr/>
            </p:nvSpPr>
            <p:spPr bwMode="auto">
              <a:xfrm>
                <a:off x="1728" y="2644"/>
                <a:ext cx="2881" cy="1670"/>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0" name="Freeform 6"/>
              <p:cNvSpPr>
                <a:spLocks noChangeArrowheads="1"/>
              </p:cNvSpPr>
              <p:nvPr/>
            </p:nvSpPr>
            <p:spPr bwMode="auto">
              <a:xfrm>
                <a:off x="4170" y="2671"/>
                <a:ext cx="1258" cy="810"/>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1" name="Freeform 7"/>
              <p:cNvSpPr>
                <a:spLocks noChangeArrowheads="1"/>
              </p:cNvSpPr>
              <p:nvPr/>
            </p:nvSpPr>
            <p:spPr bwMode="auto">
              <a:xfrm>
                <a:off x="2900" y="3346"/>
                <a:ext cx="2848" cy="968"/>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2" name="Freeform 8"/>
              <p:cNvSpPr>
                <a:spLocks noChangeArrowheads="1"/>
              </p:cNvSpPr>
              <p:nvPr/>
            </p:nvSpPr>
            <p:spPr bwMode="auto">
              <a:xfrm>
                <a:off x="2748" y="2230"/>
                <a:ext cx="3006" cy="2084"/>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3" name="Freeform 9"/>
              <p:cNvSpPr>
                <a:spLocks noChangeArrowheads="1"/>
              </p:cNvSpPr>
              <p:nvPr/>
            </p:nvSpPr>
            <p:spPr bwMode="auto">
              <a:xfrm>
                <a:off x="4501" y="2317"/>
                <a:ext cx="1247" cy="538"/>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1034" name="Freeform 10"/>
            <p:cNvSpPr>
              <a:spLocks noChangeArrowheads="1"/>
            </p:cNvSpPr>
            <p:nvPr/>
          </p:nvSpPr>
          <p:spPr bwMode="auto">
            <a:xfrm>
              <a:off x="3322" y="1341"/>
              <a:ext cx="1824"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35" name="Freeform 11"/>
            <p:cNvSpPr>
              <a:spLocks noChangeArrowheads="1"/>
            </p:cNvSpPr>
            <p:nvPr/>
          </p:nvSpPr>
          <p:spPr bwMode="auto">
            <a:xfrm>
              <a:off x="0" y="0"/>
              <a:ext cx="5757" cy="1775"/>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1036" name="Rectangle 1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1037" name="Rectangle 13"/>
          <p:cNvSpPr>
            <a:spLocks noGrp="1" noChangeArrowheads="1"/>
          </p:cNvSpPr>
          <p:nvPr>
            <p:ph type="ftr"/>
          </p:nvPr>
        </p:nvSpPr>
        <p:spPr bwMode="auto">
          <a:xfrm>
            <a:off x="3124200" y="6248400"/>
            <a:ext cx="2894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DejaVu Sans" charset="0"/>
                <a:cs typeface="DejaVu Sans" charset="0"/>
              </a:defRPr>
            </a:lvl1pPr>
          </a:lstStyle>
          <a:p>
            <a:endParaRPr lang="ru-RU"/>
          </a:p>
        </p:txBody>
      </p:sp>
      <p:sp>
        <p:nvSpPr>
          <p:cNvPr id="1038" name="Rectangle 14"/>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Droid Sans Fallback" charset="0"/>
          <a:cs typeface="Droid Sans Fallback"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3"/>
            <a:ext cx="6572264" cy="6863417"/>
          </a:xfrm>
          <a:prstGeom prst="rect">
            <a:avLst/>
          </a:prstGeom>
          <a:gradFill>
            <a:gsLst>
              <a:gs pos="0">
                <a:srgbClr val="000000"/>
              </a:gs>
              <a:gs pos="39999">
                <a:srgbClr val="0A128C"/>
              </a:gs>
              <a:gs pos="70000">
                <a:srgbClr val="181CC7"/>
              </a:gs>
              <a:gs pos="88000">
                <a:srgbClr val="7005D4"/>
              </a:gs>
              <a:gs pos="100000">
                <a:srgbClr val="8C3D91"/>
              </a:gs>
            </a:gsLst>
            <a:lin ang="16200000" scaled="0"/>
          </a:gra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4400" dirty="0" smtClean="0">
                <a:solidFill>
                  <a:srgbClr val="66FF33"/>
                </a:solidFill>
                <a:latin typeface="Times New Roman" pitchFamily="18" charset="0"/>
                <a:cs typeface="Times New Roman" pitchFamily="18" charset="0"/>
              </a:rPr>
              <a:t>Викторина о Великой Отечественной войне</a:t>
            </a:r>
          </a:p>
          <a:p>
            <a:pPr algn="ctr"/>
            <a:r>
              <a:rPr lang="ru-RU" sz="4400" dirty="0" smtClean="0">
                <a:solidFill>
                  <a:srgbClr val="66FF33"/>
                </a:solidFill>
                <a:latin typeface="Times New Roman" pitchFamily="18" charset="0"/>
                <a:cs typeface="Times New Roman" pitchFamily="18" charset="0"/>
              </a:rPr>
              <a:t> для дошкольников </a:t>
            </a:r>
          </a:p>
          <a:p>
            <a:pPr algn="ctr"/>
            <a:endParaRPr lang="ru-RU" sz="4400" b="1" i="1" spc="600" dirty="0" smtClean="0">
              <a:solidFill>
                <a:srgbClr val="FF0000"/>
              </a:solidFill>
              <a:latin typeface="Times New Roman" pitchFamily="18" charset="0"/>
              <a:cs typeface="Times New Roman" pitchFamily="18" charset="0"/>
            </a:endParaRPr>
          </a:p>
          <a:p>
            <a:pPr algn="ctr"/>
            <a:endParaRPr lang="ru-RU" sz="4400" b="1" i="1" spc="600" dirty="0" smtClean="0">
              <a:solidFill>
                <a:srgbClr val="FF0000"/>
              </a:solidFill>
              <a:latin typeface="Times New Roman" pitchFamily="18" charset="0"/>
              <a:cs typeface="Times New Roman" pitchFamily="18" charset="0"/>
            </a:endParaRPr>
          </a:p>
          <a:p>
            <a:pPr algn="ctr"/>
            <a:r>
              <a:rPr lang="ru-RU" sz="4400" b="1" i="1" spc="600" dirty="0" smtClean="0">
                <a:solidFill>
                  <a:srgbClr val="FF0000"/>
                </a:solidFill>
                <a:latin typeface="Times New Roman" pitchFamily="18" charset="0"/>
                <a:cs typeface="Times New Roman" pitchFamily="18" charset="0"/>
              </a:rPr>
              <a:t>"НИКТО НЕ ЗАБЫТ, НИЧТО НЕ ЗАБЫТО!" </a:t>
            </a:r>
          </a:p>
          <a:p>
            <a:pPr algn="ctr"/>
            <a:r>
              <a:rPr lang="ru-RU" sz="4400" b="1" i="1" spc="600" dirty="0" smtClean="0">
                <a:solidFill>
                  <a:srgbClr val="FF0000"/>
                </a:solidFill>
                <a:latin typeface="Times New Roman" pitchFamily="18" charset="0"/>
                <a:cs typeface="Times New Roman" pitchFamily="18" charset="0"/>
              </a:rPr>
              <a:t/>
            </a:r>
            <a:br>
              <a:rPr lang="ru-RU" sz="4400" b="1" i="1" spc="600" dirty="0" smtClean="0">
                <a:solidFill>
                  <a:srgbClr val="FF0000"/>
                </a:solidFill>
                <a:latin typeface="Times New Roman" pitchFamily="18" charset="0"/>
                <a:cs typeface="Times New Roman" pitchFamily="18" charset="0"/>
              </a:rPr>
            </a:br>
            <a:endParaRPr lang="ru-RU" sz="4400" dirty="0">
              <a:solidFill>
                <a:srgbClr val="00B050"/>
              </a:solidFill>
              <a:latin typeface="Times New Roman" pitchFamily="18" charset="0"/>
              <a:cs typeface="Times New Roman" pitchFamily="18" charset="0"/>
            </a:endParaRPr>
          </a:p>
        </p:txBody>
      </p:sp>
      <p:pic>
        <p:nvPicPr>
          <p:cNvPr id="49154" name="Picture 2" descr="C:\Users\User\Desktop\ВОВ\vnu1xOzC_U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44207" y="116632"/>
            <a:ext cx="2683701" cy="24482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49155" name="Picture 3" descr="F:\70 летие в дошкольной группе\Новая папка (2)\96 (9).jpg"/>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1042" b="100000" l="0" r="100000"/>
                    </a14:imgEffect>
                  </a14:imgLayer>
                </a14:imgProps>
              </a:ext>
              <a:ext uri="{28A0092B-C50C-407E-A947-70E740481C1C}">
                <a14:useLocalDpi xmlns="" xmlns:a14="http://schemas.microsoft.com/office/drawing/2010/main" val="0"/>
              </a:ext>
            </a:extLst>
          </a:blip>
          <a:srcRect/>
          <a:stretch>
            <a:fillRect/>
          </a:stretch>
        </p:blipFill>
        <p:spPr bwMode="auto">
          <a:xfrm>
            <a:off x="6715140" y="3000372"/>
            <a:ext cx="2271329" cy="22105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0" y="2117627"/>
            <a:ext cx="7068410" cy="830997"/>
          </a:xfrm>
          <a:prstGeom prst="rect">
            <a:avLst/>
          </a:prstGeom>
          <a:noFill/>
        </p:spPr>
        <p:txBody>
          <a:bodyPr wrap="none" lIns="91440" tIns="45720" rIns="91440" bIns="45720">
            <a:spAutoFit/>
          </a:bodyPr>
          <a:lstStyle/>
          <a:p>
            <a:pPr algn="ctr"/>
            <a:r>
              <a:rPr lang="ru-RU" sz="4800" b="1" u="sng" cap="none" spc="300" dirty="0" smtClean="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Times New Roman" pitchFamily="18" charset="0"/>
                <a:cs typeface="Times New Roman" pitchFamily="18" charset="0"/>
              </a:rPr>
              <a:t>«Что я знаю о войне» </a:t>
            </a:r>
            <a:endParaRPr lang="ru-RU" sz="4800" b="1" u="sng" cap="none" spc="30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46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543175"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г. Узловая</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543175" algn="l"/>
              </a:tabLst>
            </a:pPr>
            <a:r>
              <a:rPr kumimoji="0" lang="ru-RU" sz="14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2016 г.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285852" y="5643578"/>
            <a:ext cx="4572000" cy="369332"/>
          </a:xfrm>
          <a:prstGeom prst="rect">
            <a:avLst/>
          </a:prstGeom>
        </p:spPr>
        <p:txBody>
          <a:bodyPr>
            <a:spAutoFit/>
          </a:bodyPr>
          <a:lstStyle/>
          <a:p>
            <a:pPr algn="ctr"/>
            <a:endParaRPr lang="ru-RU" dirty="0" smtClean="0"/>
          </a:p>
        </p:txBody>
      </p:sp>
    </p:spTree>
    <p:extLst>
      <p:ext uri="{BB962C8B-B14F-4D97-AF65-F5344CB8AC3E}">
        <p14:creationId xmlns="" xmlns:p14="http://schemas.microsoft.com/office/powerpoint/2010/main" val="340694462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95288" y="260350"/>
            <a:ext cx="8353425" cy="1190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Один из главных символов защитников нашей Родины в годы Великой Отечественной войны:</a:t>
            </a:r>
          </a:p>
        </p:txBody>
      </p:sp>
      <p:sp>
        <p:nvSpPr>
          <p:cNvPr id="13314" name="Text Box 2"/>
          <p:cNvSpPr txBox="1">
            <a:spLocks noChangeArrowheads="1"/>
          </p:cNvSpPr>
          <p:nvPr/>
        </p:nvSpPr>
        <p:spPr bwMode="auto">
          <a:xfrm>
            <a:off x="0" y="113188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Спасская башня Кремля</a:t>
            </a:r>
          </a:p>
        </p:txBody>
      </p:sp>
      <p:sp>
        <p:nvSpPr>
          <p:cNvPr id="13315" name="Text Box 3"/>
          <p:cNvSpPr txBox="1">
            <a:spLocks noChangeArrowheads="1"/>
          </p:cNvSpPr>
          <p:nvPr/>
        </p:nvSpPr>
        <p:spPr bwMode="auto">
          <a:xfrm>
            <a:off x="2124075" y="220503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Каска и автомат</a:t>
            </a:r>
            <a:r>
              <a:rPr lang="ru-RU">
                <a:latin typeface="Garamond" pitchFamily="16" charset="0"/>
              </a:rPr>
              <a:t> </a:t>
            </a:r>
          </a:p>
        </p:txBody>
      </p:sp>
      <p:sp>
        <p:nvSpPr>
          <p:cNvPr id="13316" name="Text Box 4"/>
          <p:cNvSpPr txBox="1">
            <a:spLocks noChangeArrowheads="1"/>
          </p:cNvSpPr>
          <p:nvPr/>
        </p:nvSpPr>
        <p:spPr bwMode="auto">
          <a:xfrm>
            <a:off x="4787900" y="1125538"/>
            <a:ext cx="2233613"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800" b="1" dirty="0">
                <a:solidFill>
                  <a:srgbClr val="FF0000"/>
                </a:solidFill>
                <a:latin typeface="Garamond" pitchFamily="16" charset="0"/>
              </a:rPr>
              <a:t>Звезда </a:t>
            </a:r>
          </a:p>
        </p:txBody>
      </p:sp>
      <p:sp>
        <p:nvSpPr>
          <p:cNvPr id="13317" name="Text Box 5"/>
          <p:cNvSpPr txBox="1">
            <a:spLocks noChangeArrowheads="1"/>
          </p:cNvSpPr>
          <p:nvPr/>
        </p:nvSpPr>
        <p:spPr bwMode="auto">
          <a:xfrm>
            <a:off x="6948488" y="2276475"/>
            <a:ext cx="2160587" cy="1058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Песня «Катюша»</a:t>
            </a:r>
            <a:r>
              <a:rPr lang="ru-RU">
                <a:latin typeface="Garamond" pitchFamily="16" charset="0"/>
              </a:rPr>
              <a:t> </a:t>
            </a:r>
          </a:p>
          <a:p>
            <a:pPr algn="ctr">
              <a:spcBef>
                <a:spcPts val="1125"/>
              </a:spcBef>
              <a:buClrTx/>
              <a:buFontTx/>
              <a:buNone/>
            </a:pPr>
            <a:r>
              <a:rPr lang="ru-RU">
                <a:latin typeface="Garamond" pitchFamily="16" charset="0"/>
              </a:rPr>
              <a:t> </a:t>
            </a:r>
          </a:p>
        </p:txBody>
      </p:sp>
      <p:sp>
        <p:nvSpPr>
          <p:cNvPr id="1331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3319" name="Text Box 7"/>
          <p:cNvSpPr txBox="1">
            <a:spLocks noChangeArrowheads="1"/>
          </p:cNvSpPr>
          <p:nvPr/>
        </p:nvSpPr>
        <p:spPr bwMode="auto">
          <a:xfrm>
            <a:off x="539750" y="4724400"/>
            <a:ext cx="8353425"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i="1" dirty="0">
                <a:latin typeface="Garamond" pitchFamily="16" charset="0"/>
              </a:rPr>
              <a:t>Первый символ - знамя.</a:t>
            </a:r>
          </a:p>
          <a:p>
            <a:pPr algn="ctr">
              <a:buClrTx/>
              <a:buFontTx/>
              <a:buNone/>
            </a:pPr>
            <a:r>
              <a:rPr lang="ru-RU" i="1" dirty="0">
                <a:latin typeface="Garamond" pitchFamily="16" charset="0"/>
              </a:rPr>
              <a:t>Для защитников нашей Родины в Великую Отечественную войну таким знакам была </a:t>
            </a:r>
            <a:r>
              <a:rPr lang="ru-RU" b="1" i="1" dirty="0">
                <a:solidFill>
                  <a:srgbClr val="FFCC00"/>
                </a:solidFill>
                <a:latin typeface="Garamond" pitchFamily="16" charset="0"/>
              </a:rPr>
              <a:t>звезда.</a:t>
            </a:r>
            <a:r>
              <a:rPr lang="ru-RU" i="1" dirty="0">
                <a:latin typeface="Garamond" pitchFamily="16" charset="0"/>
              </a:rPr>
              <a:t> </a:t>
            </a:r>
          </a:p>
          <a:p>
            <a:pPr algn="ctr">
              <a:buClrTx/>
              <a:buFontTx/>
              <a:buNone/>
            </a:pPr>
            <a:r>
              <a:rPr lang="ru-RU" i="1" dirty="0">
                <a:latin typeface="Garamond" pitchFamily="16" charset="0"/>
              </a:rPr>
              <a:t>Это самый лаконичный и </a:t>
            </a:r>
            <a:r>
              <a:rPr lang="ru-RU" i="1" dirty="0" err="1">
                <a:latin typeface="Garamond" pitchFamily="16" charset="0"/>
              </a:rPr>
              <a:t>распространенный</a:t>
            </a:r>
            <a:r>
              <a:rPr lang="ru-RU" i="1" dirty="0">
                <a:latin typeface="Garamond" pitchFamily="16" charset="0"/>
              </a:rPr>
              <a:t> символ армии. В первую очередь, он необходим для того, чтобы с первого взгляда и издалека отличать своих бойцов и технику от вражеских. Кроме того, его часто используют в качестве основного элемента при обозначении воинских званий, а также на других знаках различия.</a:t>
            </a:r>
            <a:r>
              <a:rPr lang="ru-RU" dirty="0">
                <a:latin typeface="Garamond" pitchFamily="16" charset="0"/>
              </a:rPr>
              <a:t> </a:t>
            </a:r>
          </a:p>
        </p:txBody>
      </p:sp>
      <p:pic>
        <p:nvPicPr>
          <p:cNvPr id="13320"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913" y="1773238"/>
            <a:ext cx="19177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321"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79613" y="2708275"/>
            <a:ext cx="2919412" cy="18018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3322"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r="938" b="1248"/>
          <a:stretch>
            <a:fillRect/>
          </a:stretch>
        </p:blipFill>
        <p:spPr bwMode="auto">
          <a:xfrm>
            <a:off x="4716463" y="1628775"/>
            <a:ext cx="2400300" cy="1798638"/>
          </a:xfrm>
          <a:prstGeom prst="rect">
            <a:avLst/>
          </a:prstGeom>
          <a:noFill/>
          <a:ln>
            <a:noFill/>
          </a:ln>
          <a:effectLst/>
          <a:extLst>
            <a:ext uri="{909E8E84-426E-40DD-AFC4-6F175D3DCCD1}">
              <a14:hiddenFill xmlns="" xmlns:a14="http://schemas.microsoft.com/office/drawing/2010/main">
                <a:blipFill dpi="0" rotWithShape="0">
                  <a:blip/>
                  <a:srcRect r="938" b="1248"/>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50" name="Picture 2" descr="F:\70 летие в дошкольной группе\Новая папка (2)\96 (14).jpg"/>
          <p:cNvPicPr>
            <a:picLocks noChangeAspect="1" noChangeArrowheads="1"/>
          </p:cNvPicPr>
          <p:nvPr/>
        </p:nvPicPr>
        <p:blipFill>
          <a:blip r:embed="rId6">
            <a:extLst>
              <a:ext uri="{BEBA8EAE-BF5A-486C-A8C5-ECC9F3942E4B}">
                <a14:imgProps xmlns="" xmlns:a14="http://schemas.microsoft.com/office/drawing/2010/main">
                  <a14:imgLayer r:embed="rId7">
                    <a14:imgEffect>
                      <a14:backgroundRemoval t="1042" b="97917" l="0" r="100000"/>
                    </a14:imgEffect>
                  </a14:imgLayer>
                </a14:imgProps>
              </a:ext>
              <a:ext uri="{28A0092B-C50C-407E-A947-70E740481C1C}">
                <a14:useLocalDpi xmlns="" xmlns:a14="http://schemas.microsoft.com/office/drawing/2010/main" val="0"/>
              </a:ext>
            </a:extLst>
          </a:blip>
          <a:srcRect/>
          <a:stretch>
            <a:fillRect/>
          </a:stretch>
        </p:blipFill>
        <p:spPr bwMode="auto">
          <a:xfrm>
            <a:off x="4752975" y="3427413"/>
            <a:ext cx="19558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13323" name="Picture 11"/>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743700" y="2852738"/>
            <a:ext cx="2292350" cy="18002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3319"/>
                                        </p:tgtEl>
                                        <p:attrNameLst>
                                          <p:attrName>style.visibility</p:attrName>
                                        </p:attrNameLst>
                                      </p:cBhvr>
                                      <p:to>
                                        <p:strVal val="visible"/>
                                      </p:to>
                                    </p:set>
                                    <p:animEffect transition="in" filter="slide(fromBottom)">
                                      <p:cBhvr additive="repl">
                                        <p:cTn id="7" dur="20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50"/>
                                        </p:tgtEl>
                                      </p:cBhvr>
                                    </p:animEffect>
                                    <p:animScale>
                                      <p:cBhvr>
                                        <p:cTn id="12" dur="250" autoRev="1" fill="hold"/>
                                        <p:tgtEl>
                                          <p:spTgt spid="205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133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260350"/>
            <a:ext cx="8353425"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Кому принадлежат слова «Ни шагу назад!»</a:t>
            </a:r>
          </a:p>
        </p:txBody>
      </p:sp>
      <p:sp>
        <p:nvSpPr>
          <p:cNvPr id="14338" name="Text Box 2"/>
          <p:cNvSpPr txBox="1">
            <a:spLocks noChangeArrowheads="1"/>
          </p:cNvSpPr>
          <p:nvPr/>
        </p:nvSpPr>
        <p:spPr bwMode="auto">
          <a:xfrm>
            <a:off x="107950" y="112553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 Г. К. Жукову</a:t>
            </a:r>
          </a:p>
        </p:txBody>
      </p:sp>
      <p:sp>
        <p:nvSpPr>
          <p:cNvPr id="14339" name="Text Box 3"/>
          <p:cNvSpPr txBox="1">
            <a:spLocks noChangeArrowheads="1"/>
          </p:cNvSpPr>
          <p:nvPr/>
        </p:nvSpPr>
        <p:spPr bwMode="auto">
          <a:xfrm>
            <a:off x="2195513" y="11255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И. В. Сталину</a:t>
            </a:r>
            <a:r>
              <a:rPr lang="ru-RU">
                <a:latin typeface="Garamond" pitchFamily="16" charset="0"/>
              </a:rPr>
              <a:t> </a:t>
            </a:r>
          </a:p>
        </p:txBody>
      </p:sp>
      <p:sp>
        <p:nvSpPr>
          <p:cNvPr id="14340" name="Text Box 4"/>
          <p:cNvSpPr txBox="1">
            <a:spLocks noChangeArrowheads="1"/>
          </p:cNvSpPr>
          <p:nvPr/>
        </p:nvSpPr>
        <p:spPr bwMode="auto">
          <a:xfrm>
            <a:off x="4500563" y="1125538"/>
            <a:ext cx="2233612"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 М. Молотову</a:t>
            </a:r>
          </a:p>
        </p:txBody>
      </p:sp>
      <p:sp>
        <p:nvSpPr>
          <p:cNvPr id="14341" name="Text Box 5"/>
          <p:cNvSpPr txBox="1">
            <a:spLocks noChangeArrowheads="1"/>
          </p:cNvSpPr>
          <p:nvPr/>
        </p:nvSpPr>
        <p:spPr bwMode="auto">
          <a:xfrm>
            <a:off x="6804025" y="112553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 И. Кутузову</a:t>
            </a:r>
            <a:r>
              <a:rPr lang="ru-RU">
                <a:latin typeface="Garamond" pitchFamily="16" charset="0"/>
              </a:rPr>
              <a:t> </a:t>
            </a:r>
          </a:p>
        </p:txBody>
      </p:sp>
      <p:sp>
        <p:nvSpPr>
          <p:cNvPr id="1434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4343" name="Text Box 7"/>
          <p:cNvSpPr txBox="1">
            <a:spLocks noChangeArrowheads="1"/>
          </p:cNvSpPr>
          <p:nvPr/>
        </p:nvSpPr>
        <p:spPr bwMode="auto">
          <a:xfrm>
            <a:off x="179388" y="4797425"/>
            <a:ext cx="8785225"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«О мерах по укреплению дисциплины и порядка в Красной Армии и запрещении самовольного отхода с боевых позиций» или в просторечии </a:t>
            </a:r>
            <a:r>
              <a:rPr lang="ru-RU" sz="2400" b="1" i="1" dirty="0">
                <a:solidFill>
                  <a:srgbClr val="FFCC00"/>
                </a:solidFill>
                <a:latin typeface="Garamond" pitchFamily="16" charset="0"/>
              </a:rPr>
              <a:t>«Ни шагу назад!» — приказ № 227 Народного комиссара обороны СССР И. В. Сталина от 28 июля 1942 года.</a:t>
            </a:r>
            <a:r>
              <a:rPr lang="ru-RU" sz="2400" i="1" dirty="0">
                <a:latin typeface="Garamond" pitchFamily="16" charset="0"/>
              </a:rPr>
              <a:t> </a:t>
            </a:r>
            <a:endParaRPr lang="ru-RU" sz="2400" i="1" dirty="0" smtClean="0">
              <a:latin typeface="Garamond" pitchFamily="16" charset="0"/>
            </a:endParaRPr>
          </a:p>
          <a:p>
            <a:pPr algn="ctr">
              <a:buClrTx/>
              <a:buFontTx/>
              <a:buNone/>
            </a:pPr>
            <a:r>
              <a:rPr lang="ru-RU" sz="2400" i="1" dirty="0" smtClean="0">
                <a:latin typeface="Garamond" pitchFamily="16" charset="0"/>
              </a:rPr>
              <a:t>Запрещал </a:t>
            </a:r>
            <a:r>
              <a:rPr lang="ru-RU" sz="2400" i="1" dirty="0">
                <a:latin typeface="Garamond" pitchFamily="16" charset="0"/>
              </a:rPr>
              <a:t>отход войск без </a:t>
            </a:r>
            <a:r>
              <a:rPr lang="ru-RU" sz="2400" i="1" dirty="0" smtClean="0">
                <a:latin typeface="Garamond" pitchFamily="16" charset="0"/>
              </a:rPr>
              <a:t>приказа </a:t>
            </a:r>
            <a:endParaRPr lang="ru-RU" sz="2400" i="1" dirty="0">
              <a:latin typeface="Garamond" pitchFamily="16" charset="0"/>
            </a:endParaRPr>
          </a:p>
        </p:txBody>
      </p:sp>
      <p:pic>
        <p:nvPicPr>
          <p:cNvPr id="1434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0825" y="1628775"/>
            <a:ext cx="20574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345"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84438" y="1628775"/>
            <a:ext cx="19304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346"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43438" y="1628775"/>
            <a:ext cx="20828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347"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019925" y="1628775"/>
            <a:ext cx="18288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14343"/>
                                        </p:tgtEl>
                                        <p:attrNameLst>
                                          <p:attrName>style.visibility</p:attrName>
                                        </p:attrNameLst>
                                      </p:cBhvr>
                                      <p:to>
                                        <p:strVal val="visible"/>
                                      </p:to>
                                    </p:set>
                                    <p:anim calcmode="lin" valueType="num">
                                      <p:cBhvr additive="repl">
                                        <p:cTn id="7" dur="500" fill="hold"/>
                                        <p:tgtEl>
                                          <p:spTgt spid="14343"/>
                                        </p:tgtEl>
                                        <p:attrNameLst>
                                          <p:attrName>ppt_w</p:attrName>
                                        </p:attrNameLst>
                                      </p:cBhvr>
                                      <p:tavLst>
                                        <p:tav tm="100000">
                                          <p:val>
                                            <p:fltVal val="0"/>
                                          </p:val>
                                        </p:tav>
                                        <p:tav tm="100000">
                                          <p:val>
                                            <p:strVal val="#ppt_w"/>
                                          </p:val>
                                        </p:tav>
                                      </p:tavLst>
                                    </p:anim>
                                    <p:anim calcmode="lin" valueType="num">
                                      <p:cBhvr additive="repl">
                                        <p:cTn id="8" dur="500" fill="hold"/>
                                        <p:tgtEl>
                                          <p:spTgt spid="14343"/>
                                        </p:tgtEl>
                                        <p:attrNameLst>
                                          <p:attrName>ppt_h</p:attrName>
                                        </p:attrNameLst>
                                      </p:cBhvr>
                                      <p:tavLst>
                                        <p:tav tm="100000">
                                          <p:val>
                                            <p:fltVal val="0"/>
                                          </p:val>
                                        </p:tav>
                                        <p:tav tm="100000">
                                          <p:val>
                                            <p:strVal val="#ppt_h"/>
                                          </p:val>
                                        </p:tav>
                                      </p:tavLst>
                                    </p:anim>
                                    <p:anim calcmode="lin" valueType="num">
                                      <p:cBhvr additive="repl">
                                        <p:cTn id="9" dur="500" fill="hold"/>
                                        <p:tgtEl>
                                          <p:spTgt spid="14343"/>
                                        </p:tgtEl>
                                        <p:attrNameLst>
                                          <p:attrName>r</p:attrName>
                                        </p:attrNameLst>
                                      </p:cBhvr>
                                      <p:tavLst>
                                        <p:tav tm="100000">
                                          <p:val>
                                            <p:strVal val="360"/>
                                          </p:val>
                                        </p:tav>
                                        <p:tav tm="100000">
                                          <p:val>
                                            <p:strVal val="0"/>
                                          </p:val>
                                        </p:tav>
                                      </p:tavLst>
                                    </p:anim>
                                    <p:animEffect transition="in" filter="fade">
                                      <p:cBhvr additive="repl">
                                        <p:cTn id="10"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48808" y="44528"/>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В какой стране стоит памятник «Воину – освободителю»?</a:t>
            </a:r>
          </a:p>
        </p:txBody>
      </p:sp>
      <p:sp>
        <p:nvSpPr>
          <p:cNvPr id="15362" name="Text Box 2"/>
          <p:cNvSpPr txBox="1">
            <a:spLocks noChangeArrowheads="1"/>
          </p:cNvSpPr>
          <p:nvPr/>
        </p:nvSpPr>
        <p:spPr bwMode="auto">
          <a:xfrm>
            <a:off x="112412" y="525009"/>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России</a:t>
            </a:r>
          </a:p>
        </p:txBody>
      </p:sp>
      <p:sp>
        <p:nvSpPr>
          <p:cNvPr id="15363" name="Text Box 3"/>
          <p:cNvSpPr txBox="1">
            <a:spLocks noChangeArrowheads="1"/>
          </p:cNvSpPr>
          <p:nvPr/>
        </p:nvSpPr>
        <p:spPr bwMode="auto">
          <a:xfrm>
            <a:off x="2051720" y="488950"/>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Чехии </a:t>
            </a:r>
          </a:p>
        </p:txBody>
      </p:sp>
      <p:sp>
        <p:nvSpPr>
          <p:cNvPr id="15364" name="Text Box 4"/>
          <p:cNvSpPr txBox="1">
            <a:spLocks noChangeArrowheads="1"/>
          </p:cNvSpPr>
          <p:nvPr/>
        </p:nvSpPr>
        <p:spPr bwMode="auto">
          <a:xfrm>
            <a:off x="4436733" y="45727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Белоруссии</a:t>
            </a:r>
            <a:r>
              <a:rPr lang="ru-RU" dirty="0">
                <a:latin typeface="Garamond" pitchFamily="16" charset="0"/>
              </a:rPr>
              <a:t> </a:t>
            </a:r>
          </a:p>
        </p:txBody>
      </p:sp>
      <p:sp>
        <p:nvSpPr>
          <p:cNvPr id="15365" name="Text Box 5"/>
          <p:cNvSpPr txBox="1">
            <a:spLocks noChangeArrowheads="1"/>
          </p:cNvSpPr>
          <p:nvPr/>
        </p:nvSpPr>
        <p:spPr bwMode="auto">
          <a:xfrm>
            <a:off x="6802436" y="393551"/>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Германии</a:t>
            </a:r>
            <a:r>
              <a:rPr lang="ru-RU" dirty="0">
                <a:latin typeface="Garamond" pitchFamily="16" charset="0"/>
              </a:rPr>
              <a:t> </a:t>
            </a:r>
          </a:p>
        </p:txBody>
      </p:sp>
      <p:sp>
        <p:nvSpPr>
          <p:cNvPr id="1536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5367" name="Text Box 7"/>
          <p:cNvSpPr txBox="1">
            <a:spLocks noChangeArrowheads="1"/>
          </p:cNvSpPr>
          <p:nvPr/>
        </p:nvSpPr>
        <p:spPr bwMode="auto">
          <a:xfrm>
            <a:off x="107950" y="3808831"/>
            <a:ext cx="9144000" cy="30491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b="1" i="1" dirty="0">
                <a:solidFill>
                  <a:srgbClr val="FFCC00"/>
                </a:solidFill>
                <a:latin typeface="Garamond" pitchFamily="16" charset="0"/>
              </a:rPr>
              <a:t>«</a:t>
            </a:r>
            <a:r>
              <a:rPr lang="ru-RU" sz="2400" b="1" i="1" dirty="0">
                <a:solidFill>
                  <a:srgbClr val="FFCC00"/>
                </a:solidFill>
                <a:latin typeface="Garamond" pitchFamily="16" charset="0"/>
              </a:rPr>
              <a:t>Воин - освободитель» — монумент в берлинском </a:t>
            </a:r>
            <a:r>
              <a:rPr lang="ru-RU" sz="2400" b="1" i="1" dirty="0" err="1">
                <a:solidFill>
                  <a:srgbClr val="FFCC00"/>
                </a:solidFill>
                <a:latin typeface="Garamond" pitchFamily="16" charset="0"/>
              </a:rPr>
              <a:t>Трептов</a:t>
            </a:r>
            <a:r>
              <a:rPr lang="ru-RU" sz="2400" b="1" i="1" dirty="0">
                <a:solidFill>
                  <a:srgbClr val="FFCC00"/>
                </a:solidFill>
                <a:latin typeface="Garamond" pitchFamily="16" charset="0"/>
              </a:rPr>
              <a:t> - парке.</a:t>
            </a:r>
            <a:r>
              <a:rPr lang="ru-RU" sz="2400" i="1" dirty="0">
                <a:latin typeface="Garamond" pitchFamily="16" charset="0"/>
              </a:rPr>
              <a:t> Один из трёх советских военных мемориалов в Берлине  В мемориале захоронено около 7000 советских воинов, из общего числа 75 000 павших при штурме Берлина. Известны имена около 1000 из них. Скульптор Е. В. Вучетич, архитектор Я. Б. Белопольский, художник А. В. </a:t>
            </a:r>
            <a:r>
              <a:rPr lang="ru-RU" sz="2400" i="1" dirty="0" err="1">
                <a:latin typeface="Garamond" pitchFamily="16" charset="0"/>
              </a:rPr>
              <a:t>Горпенко</a:t>
            </a:r>
            <a:r>
              <a:rPr lang="ru-RU" sz="2400" i="1" dirty="0">
                <a:latin typeface="Garamond" pitchFamily="16" charset="0"/>
              </a:rPr>
              <a:t>, инженер С. С. </a:t>
            </a:r>
            <a:r>
              <a:rPr lang="ru-RU" sz="2400" i="1" dirty="0" err="1">
                <a:latin typeface="Garamond" pitchFamily="16" charset="0"/>
              </a:rPr>
              <a:t>Валериус</a:t>
            </a:r>
            <a:r>
              <a:rPr lang="ru-RU" sz="2400" i="1" dirty="0">
                <a:latin typeface="Garamond" pitchFamily="16" charset="0"/>
              </a:rPr>
              <a:t>. Открыт 8 мая 1949 года. Высота — 12 метров. Вес — 70 тонн. Монумент «Воин-освободитель» является символом победы советского народа в Великой Отечественной войне, и освобождения народов Европы от фашизма.</a:t>
            </a:r>
          </a:p>
        </p:txBody>
      </p:sp>
      <p:pic>
        <p:nvPicPr>
          <p:cNvPr id="1536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46025" y="761851"/>
            <a:ext cx="4318000" cy="3238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15367"/>
                                        </p:tgtEl>
                                        <p:attrNameLst>
                                          <p:attrName>style.visibility</p:attrName>
                                        </p:attrNameLst>
                                      </p:cBhvr>
                                      <p:to>
                                        <p:strVal val="visible"/>
                                      </p:to>
                                    </p:set>
                                    <p:anim calcmode="lin" valueType="num">
                                      <p:cBhvr additive="repl">
                                        <p:cTn id="7" dur="1000" fill="hold"/>
                                        <p:tgtEl>
                                          <p:spTgt spid="15367"/>
                                        </p:tgtEl>
                                        <p:attrNameLst>
                                          <p:attrName>ppt_w</p:attrName>
                                        </p:attrNameLst>
                                      </p:cBhvr>
                                      <p:tavLst>
                                        <p:tav tm="100000">
                                          <p:val>
                                            <p:strVal val="#ppt_w+.3"/>
                                          </p:val>
                                        </p:tav>
                                        <p:tav tm="100000">
                                          <p:val>
                                            <p:strVal val="#ppt_w"/>
                                          </p:val>
                                        </p:tav>
                                      </p:tavLst>
                                    </p:anim>
                                    <p:anim calcmode="lin" valueType="num">
                                      <p:cBhvr additive="repl">
                                        <p:cTn id="8" dur="1000" fill="hold"/>
                                        <p:tgtEl>
                                          <p:spTgt spid="15367"/>
                                        </p:tgtEl>
                                        <p:attrNameLst>
                                          <p:attrName>ppt_h</p:attrName>
                                        </p:attrNameLst>
                                      </p:cBhvr>
                                      <p:tavLst>
                                        <p:tav tm="100000">
                                          <p:val>
                                            <p:strVal val="#ppt_h"/>
                                          </p:val>
                                        </p:tav>
                                        <p:tav tm="100000">
                                          <p:val>
                                            <p:strVal val="#ppt_h"/>
                                          </p:val>
                                        </p:tav>
                                      </p:tavLst>
                                    </p:anim>
                                    <p:animEffect transition="in" filter="fade">
                                      <p:cBhvr additive="repl">
                                        <p:cTn id="9"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260350"/>
            <a:ext cx="9036050" cy="15573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годы Великой Отечественной войны вместе со взрослыми воевали дети и подростки. Кто из этих ребят получил звание Героя Советского Союза?</a:t>
            </a:r>
          </a:p>
        </p:txBody>
      </p:sp>
      <p:sp>
        <p:nvSpPr>
          <p:cNvPr id="16386" name="Text Box 2"/>
          <p:cNvSpPr txBox="1">
            <a:spLocks noChangeArrowheads="1"/>
          </p:cNvSpPr>
          <p:nvPr/>
        </p:nvSpPr>
        <p:spPr bwMode="auto">
          <a:xfrm>
            <a:off x="107950" y="1477963"/>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Володя Дубинин</a:t>
            </a:r>
            <a:r>
              <a:rPr lang="ru-RU">
                <a:latin typeface="Garamond" pitchFamily="16" charset="0"/>
              </a:rPr>
              <a:t> </a:t>
            </a:r>
          </a:p>
        </p:txBody>
      </p:sp>
      <p:sp>
        <p:nvSpPr>
          <p:cNvPr id="16387" name="Text Box 3"/>
          <p:cNvSpPr txBox="1">
            <a:spLocks noChangeArrowheads="1"/>
          </p:cNvSpPr>
          <p:nvPr/>
        </p:nvSpPr>
        <p:spPr bwMode="auto">
          <a:xfrm>
            <a:off x="2195513" y="1477963"/>
            <a:ext cx="2233612"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Лара Михеенко</a:t>
            </a:r>
            <a:r>
              <a:rPr lang="ru-RU">
                <a:latin typeface="Garamond" pitchFamily="16" charset="0"/>
              </a:rPr>
              <a:t> </a:t>
            </a:r>
          </a:p>
        </p:txBody>
      </p:sp>
      <p:sp>
        <p:nvSpPr>
          <p:cNvPr id="16388" name="Text Box 4"/>
          <p:cNvSpPr txBox="1">
            <a:spLocks noChangeArrowheads="1"/>
          </p:cNvSpPr>
          <p:nvPr/>
        </p:nvSpPr>
        <p:spPr bwMode="auto">
          <a:xfrm>
            <a:off x="4500563" y="1477963"/>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Валя Зенкина </a:t>
            </a:r>
          </a:p>
        </p:txBody>
      </p:sp>
      <p:sp>
        <p:nvSpPr>
          <p:cNvPr id="16389" name="Text Box 5"/>
          <p:cNvSpPr txBox="1">
            <a:spLocks noChangeArrowheads="1"/>
          </p:cNvSpPr>
          <p:nvPr/>
        </p:nvSpPr>
        <p:spPr bwMode="auto">
          <a:xfrm>
            <a:off x="6804025" y="1477963"/>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Зина Портнова</a:t>
            </a:r>
            <a:r>
              <a:rPr lang="ru-RU">
                <a:latin typeface="Garamond" pitchFamily="16" charset="0"/>
              </a:rPr>
              <a:t> </a:t>
            </a:r>
          </a:p>
        </p:txBody>
      </p:sp>
      <p:sp>
        <p:nvSpPr>
          <p:cNvPr id="1639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6391" name="Text Box 7"/>
          <p:cNvSpPr txBox="1">
            <a:spLocks noChangeArrowheads="1"/>
          </p:cNvSpPr>
          <p:nvPr/>
        </p:nvSpPr>
        <p:spPr bwMode="auto">
          <a:xfrm>
            <a:off x="179388" y="4968989"/>
            <a:ext cx="8785225"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Зинаида  (Зина) Портнова </a:t>
            </a:r>
            <a:r>
              <a:rPr lang="ru-RU" sz="2400" i="1" dirty="0">
                <a:latin typeface="Garamond" pitchFamily="16" charset="0"/>
              </a:rPr>
              <a:t>— пионер-герой, советская подпольщица, партизанка, член подпольной организации «Юные мстители»; разведчица партизанского отряда имени К. Е. Ворошилова на оккупированной гитлеровцами территории Белорусской ССР. Член ВЛКСМ с 1943 года. Герой Советского Союза.</a:t>
            </a:r>
          </a:p>
        </p:txBody>
      </p:sp>
      <p:pic>
        <p:nvPicPr>
          <p:cNvPr id="16392"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0825" y="1995488"/>
            <a:ext cx="1841500" cy="2946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9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339975" y="2058988"/>
            <a:ext cx="22352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94"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87900" y="2058988"/>
            <a:ext cx="18796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9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948488" y="2058988"/>
            <a:ext cx="19685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16391"/>
                                        </p:tgtEl>
                                        <p:attrNameLst>
                                          <p:attrName>style.visibility</p:attrName>
                                        </p:attrNameLst>
                                      </p:cBhvr>
                                      <p:to>
                                        <p:strVal val="visible"/>
                                      </p:to>
                                    </p:set>
                                    <p:animEffect transition="in" filter="slide(fromBottom)">
                                      <p:cBhvr additive="repl">
                                        <p:cTn id="7"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6513" y="0"/>
            <a:ext cx="8928100" cy="19565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spcBef>
                <a:spcPts val="1500"/>
              </a:spcBef>
              <a:buClrTx/>
              <a:buFontTx/>
              <a:buNone/>
            </a:pPr>
            <a:r>
              <a:rPr lang="ru-RU" sz="2400" b="1" dirty="0">
                <a:latin typeface="Garamond" pitchFamily="16" charset="0"/>
              </a:rPr>
              <a:t>Какому городу присвоили звание города – героя </a:t>
            </a:r>
            <a:r>
              <a:rPr lang="ru-RU" sz="2400" b="1" dirty="0" smtClean="0">
                <a:latin typeface="Garamond" pitchFamily="16" charset="0"/>
              </a:rPr>
              <a:t> в Тульской области? </a:t>
            </a:r>
          </a:p>
          <a:p>
            <a:pPr>
              <a:spcBef>
                <a:spcPts val="1500"/>
              </a:spcBef>
              <a:buClrTx/>
            </a:pPr>
            <a:r>
              <a:rPr lang="ru-RU" sz="2400" b="1" dirty="0" smtClean="0">
                <a:latin typeface="Garamond" pitchFamily="16" charset="0"/>
              </a:rPr>
              <a:t> 1. Узловая; 2.</a:t>
            </a:r>
            <a:r>
              <a:rPr lang="ru-RU" sz="2400" b="1" dirty="0">
                <a:solidFill>
                  <a:srgbClr val="FF0000"/>
                </a:solidFill>
                <a:latin typeface="Garamond" pitchFamily="16" charset="0"/>
              </a:rPr>
              <a:t> </a:t>
            </a:r>
            <a:r>
              <a:rPr lang="ru-RU" sz="2400" b="1" dirty="0" smtClean="0">
                <a:solidFill>
                  <a:srgbClr val="FF0000"/>
                </a:solidFill>
                <a:latin typeface="Garamond" pitchFamily="16" charset="0"/>
              </a:rPr>
              <a:t>Тула</a:t>
            </a:r>
            <a:r>
              <a:rPr lang="ru-RU" sz="2400" b="1" dirty="0" smtClean="0">
                <a:latin typeface="Garamond" pitchFamily="16" charset="0"/>
              </a:rPr>
              <a:t>; 3. Новомосковск</a:t>
            </a:r>
            <a:endParaRPr lang="ru-RU" sz="2400" b="1" dirty="0">
              <a:solidFill>
                <a:srgbClr val="FF0000"/>
              </a:solidFill>
              <a:latin typeface="Garamond" pitchFamily="16" charset="0"/>
            </a:endParaRPr>
          </a:p>
          <a:p>
            <a:pPr>
              <a:spcBef>
                <a:spcPts val="1500"/>
              </a:spcBef>
              <a:buClrTx/>
              <a:buFontTx/>
              <a:buNone/>
            </a:pPr>
            <a:r>
              <a:rPr lang="ru-RU" sz="2400" b="1" dirty="0" smtClean="0">
                <a:latin typeface="Garamond" pitchFamily="16" charset="0"/>
              </a:rPr>
              <a:t>; 3.  </a:t>
            </a:r>
            <a:endParaRPr lang="ru-RU" sz="2400" b="1" dirty="0">
              <a:solidFill>
                <a:srgbClr val="FF0000"/>
              </a:solidFill>
              <a:latin typeface="Garamond" pitchFamily="16" charset="0"/>
            </a:endParaRPr>
          </a:p>
        </p:txBody>
      </p:sp>
      <p:sp>
        <p:nvSpPr>
          <p:cNvPr id="17410" name="Text Box 2"/>
          <p:cNvSpPr txBox="1">
            <a:spLocks noChangeArrowheads="1"/>
          </p:cNvSpPr>
          <p:nvPr/>
        </p:nvSpPr>
        <p:spPr bwMode="auto">
          <a:xfrm>
            <a:off x="7020272" y="1196975"/>
            <a:ext cx="2233613"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600" b="1" dirty="0">
                <a:solidFill>
                  <a:srgbClr val="FF0000"/>
                </a:solidFill>
                <a:latin typeface="Garamond" pitchFamily="16" charset="0"/>
              </a:rPr>
              <a:t>Тула</a:t>
            </a:r>
          </a:p>
        </p:txBody>
      </p:sp>
      <p:sp>
        <p:nvSpPr>
          <p:cNvPr id="1741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7415" name="Text Box 7"/>
          <p:cNvSpPr txBox="1">
            <a:spLocks noChangeArrowheads="1"/>
          </p:cNvSpPr>
          <p:nvPr/>
        </p:nvSpPr>
        <p:spPr bwMode="auto">
          <a:xfrm>
            <a:off x="3856" y="5054082"/>
            <a:ext cx="9144000"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Звание «город-герой» стали получать с середины 1940-х годов те города СССР, жители которых проявили особый героизм в Великой Отечественной Войне. На сегодня список городов-героев включает 12 городов России, Украины и Белоруссии, а также Брестскую крепость-герой.</a:t>
            </a:r>
          </a:p>
          <a:p>
            <a:pPr algn="ctr">
              <a:buClrTx/>
              <a:buFontTx/>
              <a:buNone/>
            </a:pPr>
            <a:r>
              <a:rPr lang="ru-RU" sz="2400" b="1" i="1" dirty="0">
                <a:solidFill>
                  <a:srgbClr val="FFCC00"/>
                </a:solidFill>
                <a:latin typeface="Garamond" pitchFamily="16" charset="0"/>
              </a:rPr>
              <a:t>В 1976 году звание «город-герой» присвоено Туле.</a:t>
            </a:r>
          </a:p>
        </p:txBody>
      </p:sp>
      <p:pic>
        <p:nvPicPr>
          <p:cNvPr id="17416" name="Picture 8"/>
          <p:cNvPicPr>
            <a:picLocks noChangeAspect="1" noChangeArrowheads="1"/>
          </p:cNvPicPr>
          <p:nvPr/>
        </p:nvPicPr>
        <p:blipFill>
          <a:blip r:embed="rId3">
            <a:extLst>
              <a:ext uri="{28A0092B-C50C-407E-A947-70E740481C1C}">
                <a14:useLocalDpi xmlns="" xmlns:a14="http://schemas.microsoft.com/office/drawing/2010/main" val="0"/>
              </a:ext>
            </a:extLst>
          </a:blip>
          <a:srcRect b="3746"/>
          <a:stretch>
            <a:fillRect/>
          </a:stretch>
        </p:blipFill>
        <p:spPr bwMode="auto">
          <a:xfrm>
            <a:off x="107950" y="1268983"/>
            <a:ext cx="7452320" cy="3816201"/>
          </a:xfrm>
          <a:prstGeom prst="rect">
            <a:avLst/>
          </a:prstGeom>
          <a:noFill/>
          <a:ln>
            <a:noFill/>
          </a:ln>
          <a:effectLst/>
          <a:extLst>
            <a:ext uri="{909E8E84-426E-40DD-AFC4-6F175D3DCCD1}">
              <a14:hiddenFill xmlns="" xmlns:a14="http://schemas.microsoft.com/office/drawing/2010/main">
                <a:blipFill dpi="0" rotWithShape="0">
                  <a:blip/>
                  <a:srcRect b="3746"/>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7415"/>
                                        </p:tgtEl>
                                        <p:attrNameLst>
                                          <p:attrName>style.visibility</p:attrName>
                                        </p:attrNameLst>
                                      </p:cBhvr>
                                      <p:to>
                                        <p:strVal val="visible"/>
                                      </p:to>
                                    </p:set>
                                    <p:anim calcmode="lin" valueType="num">
                                      <p:cBhvr additive="repl">
                                        <p:cTn id="7" dur="2000" fill="hold"/>
                                        <p:tgtEl>
                                          <p:spTgt spid="17415"/>
                                        </p:tgtEl>
                                        <p:attrNameLst>
                                          <p:attrName>ppt_x</p:attrName>
                                        </p:attrNameLst>
                                      </p:cBhvr>
                                      <p:tavLst>
                                        <p:tav tm="100000">
                                          <p:val>
                                            <p:strVal val="#ppt_x-.2"/>
                                          </p:val>
                                        </p:tav>
                                        <p:tav tm="100000">
                                          <p:val>
                                            <p:strVal val="#ppt_x"/>
                                          </p:val>
                                        </p:tav>
                                      </p:tavLst>
                                    </p:anim>
                                    <p:anim calcmode="lin" valueType="num">
                                      <p:cBhvr additive="repl">
                                        <p:cTn id="8" dur="2000" fill="hold"/>
                                        <p:tgtEl>
                                          <p:spTgt spid="17415"/>
                                        </p:tgtEl>
                                        <p:attrNameLst>
                                          <p:attrName>ppt_y</p:attrName>
                                        </p:attrNameLst>
                                      </p:cBhvr>
                                      <p:tavLst>
                                        <p:tav tm="100000">
                                          <p:val>
                                            <p:strVal val="#ppt_y"/>
                                          </p:val>
                                        </p:tav>
                                        <p:tav tm="100000">
                                          <p:val>
                                            <p:strVal val="#ppt_y"/>
                                          </p:val>
                                        </p:tav>
                                      </p:tavLst>
                                    </p:anim>
                                    <p:animEffect transition="in" filter="wipe(right)">
                                      <p:cBhvr additive="repl">
                                        <p:cTn id="9"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goroda-geroi-Tula-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10200" y="3886200"/>
            <a:ext cx="2971800" cy="2814638"/>
          </a:xfrm>
          <a:prstGeom prst="rect">
            <a:avLst/>
          </a:prstGeom>
          <a:noFill/>
          <a:ln w="5715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112643" name="Rectangle 3"/>
          <p:cNvSpPr>
            <a:spLocks noGrp="1" noChangeArrowheads="1"/>
          </p:cNvSpPr>
          <p:nvPr>
            <p:ph type="body" idx="1"/>
          </p:nvPr>
        </p:nvSpPr>
        <p:spPr>
          <a:xfrm>
            <a:off x="457200" y="381000"/>
            <a:ext cx="8229600" cy="5364163"/>
          </a:xfrm>
        </p:spPr>
        <p:txBody>
          <a:bodyPr/>
          <a:lstStyle/>
          <a:p>
            <a:pPr>
              <a:lnSpc>
                <a:spcPct val="90000"/>
              </a:lnSpc>
              <a:buFontTx/>
              <a:buNone/>
            </a:pPr>
            <a:r>
              <a:rPr lang="ru-RU" sz="2400" i="1">
                <a:solidFill>
                  <a:schemeClr val="bg1"/>
                </a:solidFill>
                <a:latin typeface="Times New Roman" pitchFamily="18" charset="0"/>
              </a:rPr>
              <a:t>            Героическая оборона Тулы сорвала замыслы противника овладеть Москвой до начала зимы. Сопротивление ее защитников обеспечило устойчивость войск левого крыла Западного фронта на дальних южных подступах к столице. Оно также способствовало стабилизации положения не Брянском фронте.</a:t>
            </a:r>
          </a:p>
          <a:p>
            <a:pPr>
              <a:lnSpc>
                <a:spcPct val="90000"/>
              </a:lnSpc>
              <a:buFontTx/>
              <a:buNone/>
            </a:pPr>
            <a:r>
              <a:rPr lang="ru-RU" sz="2400" i="1">
                <a:solidFill>
                  <a:schemeClr val="bg1"/>
                </a:solidFill>
                <a:latin typeface="Times New Roman" pitchFamily="18" charset="0"/>
              </a:rPr>
              <a:t>          В декабре 1941 года войска левого крыла Западного фронта в ходе Тульской наступательной операции разгромили ударную группировку немецко-фашистских войск. Угроза столице Советского государства с юга была ликвидирована.</a:t>
            </a:r>
          </a:p>
        </p:txBody>
      </p:sp>
    </p:spTree>
    <p:extLst>
      <p:ext uri="{BB962C8B-B14F-4D97-AF65-F5344CB8AC3E}">
        <p14:creationId xmlns="" xmlns:p14="http://schemas.microsoft.com/office/powerpoint/2010/main" val="12439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1006904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sz="half" idx="1"/>
          </p:nvPr>
        </p:nvSpPr>
        <p:spPr>
          <a:xfrm>
            <a:off x="2195513" y="836613"/>
            <a:ext cx="6624637" cy="5472112"/>
          </a:xfrm>
        </p:spPr>
        <p:txBody>
          <a:bodyPr/>
          <a:lstStyle/>
          <a:p>
            <a:pPr eaLnBrk="1" hangingPunct="1">
              <a:lnSpc>
                <a:spcPct val="70000"/>
              </a:lnSpc>
              <a:buFont typeface="Wingdings" pitchFamily="2" charset="2"/>
              <a:buNone/>
            </a:pPr>
            <a:r>
              <a:rPr lang="ru-RU" sz="2400" smtClean="0"/>
              <a:t>    </a:t>
            </a:r>
            <a:r>
              <a:rPr lang="ru-RU" b="1" smtClean="0">
                <a:solidFill>
                  <a:srgbClr val="663300"/>
                </a:solidFill>
              </a:rPr>
              <a:t>За мужество и стойкость, проявленные защитниками Тулы при героической обороне города, сыгравшей важную роль в разгроме немецко-фашистских войск под Москвой в период Великой Отечественной войны, и за достигнутые успехи в развитии народного хозяйства Тула была награждена орденом Ленина (1966), а затем удостоена почетного звания “Город-герой” (7 декабря 1976 года).</a:t>
            </a:r>
            <a:endParaRPr lang="ru-RU" smtClean="0">
              <a:solidFill>
                <a:srgbClr val="663300"/>
              </a:solidFill>
            </a:endParaRPr>
          </a:p>
          <a:p>
            <a:pPr eaLnBrk="1" hangingPunct="1">
              <a:lnSpc>
                <a:spcPct val="70000"/>
              </a:lnSpc>
              <a:buFont typeface="Wingdings" pitchFamily="2" charset="2"/>
              <a:buNone/>
            </a:pPr>
            <a:r>
              <a:rPr lang="ru-RU" b="1" smtClean="0">
                <a:solidFill>
                  <a:srgbClr val="663300"/>
                </a:solidFill>
              </a:rPr>
              <a:t> </a:t>
            </a:r>
          </a:p>
        </p:txBody>
      </p:sp>
      <p:pic>
        <p:nvPicPr>
          <p:cNvPr id="28676" name="Picture 0" descr="SP_A0758"/>
          <p:cNvPicPr>
            <a:picLocks noGrp="1" noChangeAspect="1" noChangeArrowheads="1"/>
          </p:cNvPicPr>
          <p:nvPr>
            <p:ph sz="half" idx="2"/>
          </p:nvPr>
        </p:nvPicPr>
        <p:blipFill>
          <a:blip r:embed="rId4">
            <a:extLst>
              <a:ext uri="{28A0092B-C50C-407E-A947-70E740481C1C}">
                <a14:useLocalDpi xmlns="" xmlns:a14="http://schemas.microsoft.com/office/drawing/2010/main" val="0"/>
              </a:ext>
            </a:extLst>
          </a:blip>
          <a:srcRect/>
          <a:stretch>
            <a:fillRect/>
          </a:stretch>
        </p:blipFill>
        <p:spPr>
          <a:xfrm>
            <a:off x="250825" y="404813"/>
            <a:ext cx="1793875" cy="5688012"/>
          </a:xfrm>
          <a:noFill/>
        </p:spPr>
      </p:pic>
    </p:spTree>
    <p:custDataLst>
      <p:tags r:id="rId1"/>
    </p:custDataLst>
    <p:extLst>
      <p:ext uri="{BB962C8B-B14F-4D97-AF65-F5344CB8AC3E}">
        <p14:creationId xmlns="" xmlns:p14="http://schemas.microsoft.com/office/powerpoint/2010/main" val="459614638"/>
      </p:ext>
    </p:extLst>
  </p:cSld>
  <p:clrMapOvr>
    <a:masterClrMapping/>
  </p:clrMapOvr>
  <p:transition advTm="1873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Сколько длилась Великая Отечественная война?</a:t>
            </a:r>
          </a:p>
        </p:txBody>
      </p:sp>
      <p:sp>
        <p:nvSpPr>
          <p:cNvPr id="18434" name="Text Box 2"/>
          <p:cNvSpPr txBox="1">
            <a:spLocks noChangeArrowheads="1"/>
          </p:cNvSpPr>
          <p:nvPr/>
        </p:nvSpPr>
        <p:spPr bwMode="auto">
          <a:xfrm>
            <a:off x="1835150" y="836613"/>
            <a:ext cx="5473700" cy="20642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sz="3200" b="1" dirty="0">
                <a:solidFill>
                  <a:srgbClr val="FF0000"/>
                </a:solidFill>
                <a:latin typeface="Garamond" pitchFamily="16" charset="0"/>
              </a:rPr>
              <a:t>4 года</a:t>
            </a:r>
          </a:p>
          <a:p>
            <a:pPr>
              <a:buClrTx/>
              <a:buFontTx/>
              <a:buNone/>
            </a:pPr>
            <a:r>
              <a:rPr lang="ru-RU" sz="3200" b="1" dirty="0" smtClean="0">
                <a:latin typeface="Garamond" pitchFamily="16" charset="0"/>
              </a:rPr>
              <a:t> 1 год</a:t>
            </a:r>
            <a:endParaRPr lang="ru-RU" sz="3200" b="1" dirty="0">
              <a:latin typeface="Garamond" pitchFamily="16" charset="0"/>
            </a:endParaRPr>
          </a:p>
          <a:p>
            <a:pPr>
              <a:buClrTx/>
              <a:buFontTx/>
              <a:buNone/>
            </a:pPr>
            <a:r>
              <a:rPr lang="ru-RU" sz="3200" b="1" dirty="0" smtClean="0">
                <a:latin typeface="Garamond" pitchFamily="16" charset="0"/>
              </a:rPr>
              <a:t> 4 месяца</a:t>
            </a:r>
            <a:endParaRPr lang="ru-RU" sz="3200" b="1" dirty="0">
              <a:latin typeface="Garamond" pitchFamily="16" charset="0"/>
            </a:endParaRPr>
          </a:p>
          <a:p>
            <a:pPr>
              <a:buClrTx/>
              <a:buFontTx/>
              <a:buNone/>
            </a:pPr>
            <a:r>
              <a:rPr lang="ru-RU" sz="3200" b="1" dirty="0" smtClean="0">
                <a:latin typeface="Garamond" pitchFamily="16" charset="0"/>
              </a:rPr>
              <a:t> 4 дня</a:t>
            </a:r>
            <a:endParaRPr lang="ru-RU" sz="3200" b="1" dirty="0">
              <a:latin typeface="Garamond" pitchFamily="16" charset="0"/>
            </a:endParaRPr>
          </a:p>
        </p:txBody>
      </p:sp>
      <p:sp>
        <p:nvSpPr>
          <p:cNvPr id="18435" name="Text Box 3"/>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436" name="Text Box 4"/>
          <p:cNvSpPr txBox="1">
            <a:spLocks noChangeArrowheads="1"/>
          </p:cNvSpPr>
          <p:nvPr/>
        </p:nvSpPr>
        <p:spPr bwMode="auto">
          <a:xfrm>
            <a:off x="1763713" y="5949950"/>
            <a:ext cx="5616575" cy="5869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2000"/>
              </a:spcBef>
              <a:buClrTx/>
              <a:buFontTx/>
              <a:buNone/>
            </a:pPr>
            <a:r>
              <a:rPr lang="ru-RU" sz="3200" b="1" dirty="0" smtClean="0">
                <a:latin typeface="Garamond" pitchFamily="16" charset="0"/>
              </a:rPr>
              <a:t> </a:t>
            </a:r>
            <a:r>
              <a:rPr lang="ru-RU" sz="3200" b="1" dirty="0" smtClean="0">
                <a:solidFill>
                  <a:srgbClr val="FF0000"/>
                </a:solidFill>
                <a:latin typeface="Garamond" pitchFamily="16" charset="0"/>
              </a:rPr>
              <a:t>4 года</a:t>
            </a:r>
            <a:endParaRPr lang="ru-RU" sz="3200" b="1" dirty="0">
              <a:solidFill>
                <a:srgbClr val="FF0000"/>
              </a:solidFill>
              <a:latin typeface="Garamond" pitchFamily="16" charset="0"/>
            </a:endParaRPr>
          </a:p>
        </p:txBody>
      </p:sp>
      <p:pic>
        <p:nvPicPr>
          <p:cNvPr id="1843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98550" y="2997200"/>
            <a:ext cx="69469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clickEffect">
                                  <p:stCondLst>
                                    <p:cond delay="0"/>
                                  </p:stCondLst>
                                  <p:iterate type="lt">
                                    <p:tmPct val="50000"/>
                                  </p:iterate>
                                  <p:childTnLst>
                                    <p:set>
                                      <p:cBhvr additive="repl">
                                        <p:cTn id="6" dur="1" fill="hold">
                                          <p:stCondLst>
                                            <p:cond delay="0"/>
                                          </p:stCondLst>
                                        </p:cTn>
                                        <p:tgtEl>
                                          <p:spTgt spid="18436">
                                            <p:txEl>
                                              <p:pRg st="0" end="0"/>
                                            </p:txEl>
                                          </p:spTgt>
                                        </p:tgtEl>
                                        <p:attrNameLst>
                                          <p:attrName>style.visibility</p:attrName>
                                        </p:attrNameLst>
                                      </p:cBhvr>
                                      <p:to>
                                        <p:strVal val="visible"/>
                                      </p:to>
                                    </p:set>
                                    <p:anim calcmode="discrete" valueType="clr">
                                      <p:cBhvr additive="repl">
                                        <p:cTn id="7" dur="500"/>
                                        <p:tgtEl>
                                          <p:spTgt spid="18436">
                                            <p:txEl>
                                              <p:pRg st="0" end="0"/>
                                            </p:txEl>
                                          </p:spTgt>
                                        </p:tgtEl>
                                        <p:attrNameLst>
                                          <p:attrName>style.color</p:attrName>
                                        </p:attrNameLst>
                                      </p:cBhvr>
                                      <p:tavLst>
                                        <p:tav tm="50000">
                                          <p:val>
                                            <p:strVal val="rgb(1,15,-57)"/>
                                          </p:val>
                                        </p:tav>
                                        <p:tav tm="50000">
                                          <p:val>
                                            <p:strVal val="rgb(0,-52,-1)"/>
                                          </p:val>
                                        </p:tav>
                                      </p:tavLst>
                                    </p:anim>
                                    <p:anim calcmode="discrete" valueType="clr">
                                      <p:cBhvr additive="repl">
                                        <p:cTn id="8" dur="500"/>
                                        <p:tgtEl>
                                          <p:spTgt spid="18436">
                                            <p:txEl>
                                              <p:pRg st="0" end="0"/>
                                            </p:txEl>
                                          </p:spTgt>
                                        </p:tgtEl>
                                        <p:attrNameLst>
                                          <p:attrName>fillColor</p:attrName>
                                        </p:attrNameLst>
                                      </p:cBhvr>
                                      <p:tavLst>
                                        <p:tav tm="50000">
                                          <p:val>
                                            <p:strVal val="rgb(-32,-122,-88)"/>
                                          </p:val>
                                        </p:tav>
                                        <p:tav tm="50000">
                                          <p:val>
                                            <p:strVal val="rgb(0,-52,-1)"/>
                                          </p:val>
                                        </p:tav>
                                      </p:tavLst>
                                    </p:anim>
                                    <p:set>
                                      <p:cBhvr additive="repl">
                                        <p:cTn id="9" dur="500"/>
                                        <p:tgtEl>
                                          <p:spTgt spid="184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07950" y="260350"/>
            <a:ext cx="9036050" cy="1190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С этого военного парада на Красной площади в Москве бойцы отправлялись прямо на фронт. Когда состоялся парад?</a:t>
            </a:r>
          </a:p>
        </p:txBody>
      </p:sp>
      <p:sp>
        <p:nvSpPr>
          <p:cNvPr id="19458" name="Text Box 2"/>
          <p:cNvSpPr txBox="1">
            <a:spLocks noChangeArrowheads="1"/>
          </p:cNvSpPr>
          <p:nvPr/>
        </p:nvSpPr>
        <p:spPr bwMode="auto">
          <a:xfrm>
            <a:off x="107950" y="134143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22 июня 1941 года</a:t>
            </a:r>
            <a:r>
              <a:rPr lang="ru-RU">
                <a:latin typeface="Garamond" pitchFamily="16" charset="0"/>
              </a:rPr>
              <a:t> </a:t>
            </a:r>
          </a:p>
        </p:txBody>
      </p:sp>
      <p:sp>
        <p:nvSpPr>
          <p:cNvPr id="19459" name="Text Box 3"/>
          <p:cNvSpPr txBox="1">
            <a:spLocks noChangeArrowheads="1"/>
          </p:cNvSpPr>
          <p:nvPr/>
        </p:nvSpPr>
        <p:spPr bwMode="auto">
          <a:xfrm>
            <a:off x="2195513" y="1341438"/>
            <a:ext cx="2233612" cy="833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400" dirty="0">
                <a:solidFill>
                  <a:srgbClr val="FF0000"/>
                </a:solidFill>
                <a:latin typeface="Garamond" pitchFamily="16" charset="0"/>
              </a:rPr>
              <a:t> </a:t>
            </a:r>
            <a:r>
              <a:rPr lang="ru-RU" sz="2400" b="1" dirty="0">
                <a:solidFill>
                  <a:srgbClr val="FF0000"/>
                </a:solidFill>
                <a:latin typeface="Garamond" pitchFamily="16" charset="0"/>
              </a:rPr>
              <a:t>7 ноября 1941 года</a:t>
            </a:r>
            <a:r>
              <a:rPr lang="ru-RU" sz="2400" dirty="0">
                <a:solidFill>
                  <a:srgbClr val="FF0000"/>
                </a:solidFill>
                <a:latin typeface="Garamond" pitchFamily="16" charset="0"/>
              </a:rPr>
              <a:t> </a:t>
            </a:r>
          </a:p>
        </p:txBody>
      </p:sp>
      <p:sp>
        <p:nvSpPr>
          <p:cNvPr id="19460" name="Text Box 4"/>
          <p:cNvSpPr txBox="1">
            <a:spLocks noChangeArrowheads="1"/>
          </p:cNvSpPr>
          <p:nvPr/>
        </p:nvSpPr>
        <p:spPr bwMode="auto">
          <a:xfrm>
            <a:off x="4500563" y="1341438"/>
            <a:ext cx="2233612"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22 июня 1944 года</a:t>
            </a:r>
          </a:p>
        </p:txBody>
      </p:sp>
      <p:sp>
        <p:nvSpPr>
          <p:cNvPr id="19461" name="Text Box 5"/>
          <p:cNvSpPr txBox="1">
            <a:spLocks noChangeArrowheads="1"/>
          </p:cNvSpPr>
          <p:nvPr/>
        </p:nvSpPr>
        <p:spPr bwMode="auto">
          <a:xfrm>
            <a:off x="6804025" y="134143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7 марта 1945 года</a:t>
            </a:r>
            <a:r>
              <a:rPr lang="ru-RU">
                <a:latin typeface="Garamond" pitchFamily="16" charset="0"/>
              </a:rPr>
              <a:t> </a:t>
            </a:r>
          </a:p>
        </p:txBody>
      </p:sp>
      <p:sp>
        <p:nvSpPr>
          <p:cNvPr id="1946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9463" name="Text Box 7"/>
          <p:cNvSpPr txBox="1">
            <a:spLocks noChangeArrowheads="1"/>
          </p:cNvSpPr>
          <p:nvPr/>
        </p:nvSpPr>
        <p:spPr bwMode="auto">
          <a:xfrm>
            <a:off x="179388" y="4869160"/>
            <a:ext cx="8785225"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Парад на Красной площади 7 ноября 1941 года</a:t>
            </a:r>
            <a:r>
              <a:rPr lang="ru-RU" sz="2000" i="1" dirty="0">
                <a:latin typeface="Garamond" pitchFamily="16" charset="0"/>
              </a:rPr>
              <a:t> — военный парад в честь 24-й годовщины Октябрьской революции, </a:t>
            </a:r>
            <a:r>
              <a:rPr lang="ru-RU" sz="2000" i="1" dirty="0" err="1">
                <a:latin typeface="Garamond" pitchFamily="16" charset="0"/>
              </a:rPr>
              <a:t>проведенный</a:t>
            </a:r>
            <a:r>
              <a:rPr lang="ru-RU" sz="2000" i="1" dirty="0">
                <a:latin typeface="Garamond" pitchFamily="16" charset="0"/>
              </a:rPr>
              <a:t> во время Московской битвы, когда линия фронта проходила всего в нескольких десятках километров от города. Этот парад по силе воздействия на ход событий приравнивается к важнейшей военной операции. Он имел огромное значение по поднятию морального духа армии и всей страны, показав всему миру, что Москва не сдаётся, и боевой дух армии не сломлен.</a:t>
            </a:r>
            <a:r>
              <a:rPr lang="ru-RU" sz="2000" dirty="0">
                <a:latin typeface="Garamond" pitchFamily="16" charset="0"/>
              </a:rPr>
              <a:t> </a:t>
            </a:r>
          </a:p>
        </p:txBody>
      </p:sp>
      <p:pic>
        <p:nvPicPr>
          <p:cNvPr id="1946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51050" y="1773238"/>
            <a:ext cx="4437063" cy="3238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9463"/>
                                        </p:tgtEl>
                                        <p:attrNameLst>
                                          <p:attrName>style.visibility</p:attrName>
                                        </p:attrNameLst>
                                      </p:cBhvr>
                                      <p:to>
                                        <p:strVal val="visible"/>
                                      </p:to>
                                    </p:set>
                                    <p:anim calcmode="lin" valueType="num">
                                      <p:cBhvr additive="repl">
                                        <p:cTn id="7" dur="1000" fill="hold"/>
                                        <p:tgtEl>
                                          <p:spTgt spid="19463"/>
                                        </p:tgtEl>
                                        <p:attrNameLst>
                                          <p:attrName>ppt_x</p:attrName>
                                        </p:attrNameLst>
                                      </p:cBhvr>
                                      <p:tavLst>
                                        <p:tav tm="100000">
                                          <p:val>
                                            <p:strVal val="#ppt_x-.2"/>
                                          </p:val>
                                        </p:tav>
                                        <p:tav tm="100000">
                                          <p:val>
                                            <p:strVal val="#ppt_x"/>
                                          </p:val>
                                        </p:tav>
                                      </p:tavLst>
                                    </p:anim>
                                    <p:anim calcmode="lin" valueType="num">
                                      <p:cBhvr additive="repl">
                                        <p:cTn id="8" dur="1000" fill="hold"/>
                                        <p:tgtEl>
                                          <p:spTgt spid="19463"/>
                                        </p:tgtEl>
                                        <p:attrNameLst>
                                          <p:attrName>ppt_y</p:attrName>
                                        </p:attrNameLst>
                                      </p:cBhvr>
                                      <p:tavLst>
                                        <p:tav tm="100000">
                                          <p:val>
                                            <p:strVal val="#ppt_y"/>
                                          </p:val>
                                        </p:tav>
                                        <p:tav tm="100000">
                                          <p:val>
                                            <p:strVal val="#ppt_y"/>
                                          </p:val>
                                        </p:tav>
                                      </p:tavLst>
                                    </p:anim>
                                    <p:animEffect transition="in" filter="wipe(right)">
                                      <p:cBhvr additive="repl">
                                        <p:cTn id="9"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79387" y="82550"/>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Это сражение носит название танкового. О какой битве идёт речь?:</a:t>
            </a:r>
          </a:p>
        </p:txBody>
      </p:sp>
      <p:sp>
        <p:nvSpPr>
          <p:cNvPr id="20482" name="Text Box 2"/>
          <p:cNvSpPr txBox="1">
            <a:spLocks noChangeArrowheads="1"/>
          </p:cNvSpPr>
          <p:nvPr/>
        </p:nvSpPr>
        <p:spPr bwMode="auto">
          <a:xfrm>
            <a:off x="2771775" y="134778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Сталинградская битва</a:t>
            </a:r>
          </a:p>
        </p:txBody>
      </p:sp>
      <p:sp>
        <p:nvSpPr>
          <p:cNvPr id="20483" name="Text Box 3"/>
          <p:cNvSpPr txBox="1">
            <a:spLocks noChangeArrowheads="1"/>
          </p:cNvSpPr>
          <p:nvPr/>
        </p:nvSpPr>
        <p:spPr bwMode="auto">
          <a:xfrm>
            <a:off x="2987675" y="4365625"/>
            <a:ext cx="1368425"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Битва за Москву</a:t>
            </a:r>
            <a:r>
              <a:rPr lang="ru-RU">
                <a:latin typeface="Garamond" pitchFamily="16" charset="0"/>
              </a:rPr>
              <a:t> </a:t>
            </a:r>
          </a:p>
        </p:txBody>
      </p:sp>
      <p:sp>
        <p:nvSpPr>
          <p:cNvPr id="20484" name="Text Box 4"/>
          <p:cNvSpPr txBox="1">
            <a:spLocks noChangeArrowheads="1"/>
          </p:cNvSpPr>
          <p:nvPr/>
        </p:nvSpPr>
        <p:spPr bwMode="auto">
          <a:xfrm>
            <a:off x="4211637" y="2062163"/>
            <a:ext cx="1476375" cy="833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400" b="1" dirty="0">
                <a:solidFill>
                  <a:srgbClr val="FF0000"/>
                </a:solidFill>
                <a:latin typeface="Garamond" pitchFamily="16" charset="0"/>
              </a:rPr>
              <a:t>Курская битва</a:t>
            </a:r>
          </a:p>
        </p:txBody>
      </p:sp>
      <p:sp>
        <p:nvSpPr>
          <p:cNvPr id="20485" name="Text Box 5"/>
          <p:cNvSpPr txBox="1">
            <a:spLocks noChangeArrowheads="1"/>
          </p:cNvSpPr>
          <p:nvPr/>
        </p:nvSpPr>
        <p:spPr bwMode="auto">
          <a:xfrm>
            <a:off x="4716463" y="4083050"/>
            <a:ext cx="1370012"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Битва за Кавказ</a:t>
            </a:r>
            <a:r>
              <a:rPr lang="ru-RU">
                <a:latin typeface="Garamond" pitchFamily="16" charset="0"/>
              </a:rPr>
              <a:t> </a:t>
            </a:r>
          </a:p>
        </p:txBody>
      </p:sp>
      <p:sp>
        <p:nvSpPr>
          <p:cNvPr id="2048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487" name="Text Box 7"/>
          <p:cNvSpPr txBox="1">
            <a:spLocks noChangeArrowheads="1"/>
          </p:cNvSpPr>
          <p:nvPr/>
        </p:nvSpPr>
        <p:spPr bwMode="auto">
          <a:xfrm>
            <a:off x="115888" y="5405212"/>
            <a:ext cx="8785225" cy="15718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i="1" dirty="0">
                <a:latin typeface="Garamond" pitchFamily="16" charset="0"/>
              </a:rPr>
              <a:t>12 июля 1943  произошло крупнейшее в ходе Второй Мировой войны танковое сражение - что в нем участвовало более полутора тысяч танков. Сражение проходило возле российской деревни Прохоровка на Белгородском направлении - так называемая </a:t>
            </a:r>
            <a:r>
              <a:rPr lang="ru-RU" sz="2400" b="1" i="1" dirty="0">
                <a:solidFill>
                  <a:srgbClr val="FF0000"/>
                </a:solidFill>
                <a:latin typeface="Garamond" pitchFamily="16" charset="0"/>
              </a:rPr>
              <a:t>Курская дуга</a:t>
            </a:r>
            <a:r>
              <a:rPr lang="ru-RU" sz="2400" i="1" dirty="0">
                <a:solidFill>
                  <a:srgbClr val="FF0000"/>
                </a:solidFill>
                <a:latin typeface="Garamond" pitchFamily="16" charset="0"/>
              </a:rPr>
              <a:t>.</a:t>
            </a:r>
          </a:p>
        </p:txBody>
      </p:sp>
      <p:pic>
        <p:nvPicPr>
          <p:cNvPr id="20488"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5963" y="3284538"/>
            <a:ext cx="3224212"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489"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5888" y="3213100"/>
            <a:ext cx="2871787"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490"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15888" y="908050"/>
            <a:ext cx="2871787"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491"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508625" y="982663"/>
            <a:ext cx="3548063"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0487"/>
                                        </p:tgtEl>
                                        <p:attrNameLst>
                                          <p:attrName>style.visibility</p:attrName>
                                        </p:attrNameLst>
                                      </p:cBhvr>
                                      <p:to>
                                        <p:strVal val="visible"/>
                                      </p:to>
                                    </p:set>
                                    <p:animEffect transition="in" filter="slide(fromBottom)">
                                      <p:cBhvr additive="repl">
                                        <p:cTn id="7"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Даты начала и окончания Великой Отечественной войны:</a:t>
            </a:r>
          </a:p>
        </p:txBody>
      </p:sp>
      <p:sp>
        <p:nvSpPr>
          <p:cNvPr id="12290" name="Text Box 2"/>
          <p:cNvSpPr txBox="1">
            <a:spLocks noChangeArrowheads="1"/>
          </p:cNvSpPr>
          <p:nvPr/>
        </p:nvSpPr>
        <p:spPr bwMode="auto">
          <a:xfrm>
            <a:off x="1835150" y="836613"/>
            <a:ext cx="5473700" cy="10793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buClrTx/>
              <a:buFontTx/>
              <a:buNone/>
            </a:pPr>
            <a:r>
              <a:rPr lang="ru-RU" sz="3200" b="1" dirty="0">
                <a:latin typeface="Garamond" pitchFamily="16" charset="0"/>
              </a:rPr>
              <a:t>22 мая 1941 и 9 июня 1945</a:t>
            </a:r>
          </a:p>
          <a:p>
            <a:pPr>
              <a:buClrTx/>
              <a:buFontTx/>
              <a:buNone/>
            </a:pPr>
            <a:r>
              <a:rPr lang="ru-RU" sz="3200" b="1" dirty="0" smtClean="0">
                <a:latin typeface="Garamond" pitchFamily="16" charset="0"/>
              </a:rPr>
              <a:t> </a:t>
            </a:r>
            <a:endParaRPr lang="ru-RU" sz="3200" b="1" dirty="0">
              <a:latin typeface="Garamond" pitchFamily="16" charset="0"/>
            </a:endParaRPr>
          </a:p>
        </p:txBody>
      </p:sp>
      <p:sp>
        <p:nvSpPr>
          <p:cNvPr id="12291" name="Text Box 3"/>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2292" name="Text Box 4"/>
          <p:cNvSpPr txBox="1">
            <a:spLocks noChangeArrowheads="1"/>
          </p:cNvSpPr>
          <p:nvPr/>
        </p:nvSpPr>
        <p:spPr bwMode="auto">
          <a:xfrm>
            <a:off x="830287" y="5333956"/>
            <a:ext cx="8313713" cy="1582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2000"/>
              </a:spcBef>
              <a:buClrTx/>
              <a:buFontTx/>
              <a:buNone/>
            </a:pPr>
            <a:r>
              <a:rPr lang="ru-RU" sz="4000" b="1" u="sng" dirty="0">
                <a:solidFill>
                  <a:srgbClr val="FF0000"/>
                </a:solidFill>
                <a:latin typeface="Garamond" pitchFamily="16" charset="0"/>
              </a:rPr>
              <a:t>22 июня </a:t>
            </a:r>
            <a:r>
              <a:rPr lang="ru-RU" sz="4000" b="1" u="sng" dirty="0" smtClean="0">
                <a:solidFill>
                  <a:srgbClr val="FF0000"/>
                </a:solidFill>
                <a:latin typeface="Garamond" pitchFamily="16" charset="0"/>
              </a:rPr>
              <a:t>1941 начало ВОВ </a:t>
            </a:r>
          </a:p>
          <a:p>
            <a:pPr>
              <a:spcBef>
                <a:spcPts val="2000"/>
              </a:spcBef>
              <a:buClrTx/>
              <a:buFontTx/>
              <a:buNone/>
            </a:pPr>
            <a:r>
              <a:rPr lang="ru-RU" sz="4000" b="1" u="sng" dirty="0" smtClean="0">
                <a:solidFill>
                  <a:srgbClr val="FF0000"/>
                </a:solidFill>
                <a:latin typeface="Garamond" pitchFamily="16" charset="0"/>
              </a:rPr>
              <a:t> </a:t>
            </a:r>
            <a:r>
              <a:rPr lang="ru-RU" sz="4000" b="1" u="sng" dirty="0">
                <a:solidFill>
                  <a:srgbClr val="FF0000"/>
                </a:solidFill>
                <a:latin typeface="Garamond" pitchFamily="16" charset="0"/>
              </a:rPr>
              <a:t>9 мая </a:t>
            </a:r>
            <a:r>
              <a:rPr lang="ru-RU" sz="4000" b="1" u="sng" dirty="0" smtClean="0">
                <a:solidFill>
                  <a:srgbClr val="FF0000"/>
                </a:solidFill>
                <a:latin typeface="Garamond" pitchFamily="16" charset="0"/>
              </a:rPr>
              <a:t>1945 окончание войны ВОВ</a:t>
            </a:r>
            <a:endParaRPr lang="ru-RU" sz="4000" b="1" u="sng" dirty="0">
              <a:solidFill>
                <a:srgbClr val="FF0000"/>
              </a:solidFill>
              <a:latin typeface="Garamond" pitchFamily="16" charset="0"/>
            </a:endParaRPr>
          </a:p>
        </p:txBody>
      </p:sp>
      <p:pic>
        <p:nvPicPr>
          <p:cNvPr id="1229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 y="1700808"/>
            <a:ext cx="6308948" cy="340087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0575676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fill="hold" nodeType="clickEffect">
                                  <p:stCondLst>
                                    <p:cond delay="0"/>
                                  </p:stCondLst>
                                  <p:iterate type="lt">
                                    <p:tmPct val="50000"/>
                                  </p:iterate>
                                  <p:childTnLst>
                                    <p:set>
                                      <p:cBhvr additive="repl">
                                        <p:cTn id="6" dur="1" fill="hold">
                                          <p:stCondLst>
                                            <p:cond delay="0"/>
                                          </p:stCondLst>
                                        </p:cTn>
                                        <p:tgtEl>
                                          <p:spTgt spid="12292">
                                            <p:txEl>
                                              <p:pRg st="0" end="0"/>
                                            </p:txEl>
                                          </p:spTgt>
                                        </p:tgtEl>
                                        <p:attrNameLst>
                                          <p:attrName>style.visibility</p:attrName>
                                        </p:attrNameLst>
                                      </p:cBhvr>
                                      <p:to>
                                        <p:strVal val="visible"/>
                                      </p:to>
                                    </p:set>
                                    <p:anim calcmode="discrete" valueType="clr">
                                      <p:cBhvr additive="repl">
                                        <p:cTn id="7" dur="500"/>
                                        <p:tgtEl>
                                          <p:spTgt spid="12292">
                                            <p:txEl>
                                              <p:pRg st="0" end="0"/>
                                            </p:txEl>
                                          </p:spTgt>
                                        </p:tgtEl>
                                        <p:attrNameLst>
                                          <p:attrName>style.color</p:attrName>
                                        </p:attrNameLst>
                                      </p:cBhvr>
                                      <p:tavLst>
                                        <p:tav tm="50000">
                                          <p:val>
                                            <p:strVal val="rgb(1,15,-57)"/>
                                          </p:val>
                                        </p:tav>
                                        <p:tav tm="50000">
                                          <p:val>
                                            <p:strVal val="rgb(0,-52,-1)"/>
                                          </p:val>
                                        </p:tav>
                                      </p:tavLst>
                                    </p:anim>
                                    <p:anim calcmode="discrete" valueType="clr">
                                      <p:cBhvr additive="repl">
                                        <p:cTn id="8" dur="500"/>
                                        <p:tgtEl>
                                          <p:spTgt spid="12292">
                                            <p:txEl>
                                              <p:pRg st="0" end="0"/>
                                            </p:txEl>
                                          </p:spTgt>
                                        </p:tgtEl>
                                        <p:attrNameLst>
                                          <p:attrName>fillColor</p:attrName>
                                        </p:attrNameLst>
                                      </p:cBhvr>
                                      <p:tavLst>
                                        <p:tav tm="50000">
                                          <p:val>
                                            <p:strVal val="rgb(-32,-122,-88)"/>
                                          </p:val>
                                        </p:tav>
                                        <p:tav tm="50000">
                                          <p:val>
                                            <p:strVal val="rgb(0,-52,-1)"/>
                                          </p:val>
                                        </p:tav>
                                      </p:tavLst>
                                    </p:anim>
                                    <p:set>
                                      <p:cBhvr additive="repl">
                                        <p:cTn id="9" dur="500"/>
                                        <p:tgtEl>
                                          <p:spTgt spid="1229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fill="hold" nodeType="clickEffect">
                                  <p:stCondLst>
                                    <p:cond delay="0"/>
                                  </p:stCondLst>
                                  <p:iterate type="lt">
                                    <p:tmPct val="50000"/>
                                  </p:iterate>
                                  <p:childTnLst>
                                    <p:set>
                                      <p:cBhvr additive="repl">
                                        <p:cTn id="13" dur="1" fill="hold">
                                          <p:stCondLst>
                                            <p:cond delay="0"/>
                                          </p:stCondLst>
                                        </p:cTn>
                                        <p:tgtEl>
                                          <p:spTgt spid="12292">
                                            <p:txEl>
                                              <p:pRg st="1" end="1"/>
                                            </p:txEl>
                                          </p:spTgt>
                                        </p:tgtEl>
                                        <p:attrNameLst>
                                          <p:attrName>style.visibility</p:attrName>
                                        </p:attrNameLst>
                                      </p:cBhvr>
                                      <p:to>
                                        <p:strVal val="visible"/>
                                      </p:to>
                                    </p:set>
                                    <p:anim calcmode="discrete" valueType="clr">
                                      <p:cBhvr additive="repl">
                                        <p:cTn id="14" dur="500"/>
                                        <p:tgtEl>
                                          <p:spTgt spid="12292">
                                            <p:txEl>
                                              <p:pRg st="1" end="1"/>
                                            </p:txEl>
                                          </p:spTgt>
                                        </p:tgtEl>
                                        <p:attrNameLst>
                                          <p:attrName>style.color</p:attrName>
                                        </p:attrNameLst>
                                      </p:cBhvr>
                                      <p:tavLst>
                                        <p:tav tm="50000">
                                          <p:val>
                                            <p:strVal val="rgb(1,15,-57)"/>
                                          </p:val>
                                        </p:tav>
                                        <p:tav tm="50000">
                                          <p:val>
                                            <p:strVal val="rgb(0,-52,-1)"/>
                                          </p:val>
                                        </p:tav>
                                      </p:tavLst>
                                    </p:anim>
                                    <p:anim calcmode="discrete" valueType="clr">
                                      <p:cBhvr additive="repl">
                                        <p:cTn id="15" dur="500"/>
                                        <p:tgtEl>
                                          <p:spTgt spid="12292">
                                            <p:txEl>
                                              <p:pRg st="1" end="1"/>
                                            </p:txEl>
                                          </p:spTgt>
                                        </p:tgtEl>
                                        <p:attrNameLst>
                                          <p:attrName>fillColor</p:attrName>
                                        </p:attrNameLst>
                                      </p:cBhvr>
                                      <p:tavLst>
                                        <p:tav tm="50000">
                                          <p:val>
                                            <p:strVal val="rgb(-32,-122,-88)"/>
                                          </p:val>
                                        </p:tav>
                                        <p:tav tm="50000">
                                          <p:val>
                                            <p:strVal val="rgb(0,-52,-1)"/>
                                          </p:val>
                                        </p:tav>
                                      </p:tavLst>
                                    </p:anim>
                                    <p:set>
                                      <p:cBhvr additive="repl">
                                        <p:cTn id="16" dur="500"/>
                                        <p:tgtEl>
                                          <p:spTgt spid="1229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95288" y="115888"/>
            <a:ext cx="8353425" cy="460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«Катюшей» в годы войны называли:</a:t>
            </a:r>
          </a:p>
        </p:txBody>
      </p:sp>
      <p:sp>
        <p:nvSpPr>
          <p:cNvPr id="21506" name="Text Box 2"/>
          <p:cNvSpPr txBox="1">
            <a:spLocks noChangeArrowheads="1"/>
          </p:cNvSpPr>
          <p:nvPr/>
        </p:nvSpPr>
        <p:spPr bwMode="auto">
          <a:xfrm>
            <a:off x="6910388" y="11255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пулемёт </a:t>
            </a:r>
          </a:p>
        </p:txBody>
      </p:sp>
      <p:sp>
        <p:nvSpPr>
          <p:cNvPr id="21507" name="Text Box 3"/>
          <p:cNvSpPr txBox="1">
            <a:spLocks noChangeArrowheads="1"/>
          </p:cNvSpPr>
          <p:nvPr/>
        </p:nvSpPr>
        <p:spPr bwMode="auto">
          <a:xfrm>
            <a:off x="900113" y="1262063"/>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автомат</a:t>
            </a:r>
          </a:p>
        </p:txBody>
      </p:sp>
      <p:sp>
        <p:nvSpPr>
          <p:cNvPr id="21508" name="Text Box 4"/>
          <p:cNvSpPr txBox="1">
            <a:spLocks noChangeArrowheads="1"/>
          </p:cNvSpPr>
          <p:nvPr/>
        </p:nvSpPr>
        <p:spPr bwMode="auto">
          <a:xfrm>
            <a:off x="4284663" y="3284538"/>
            <a:ext cx="1403350" cy="1190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ракетную установку</a:t>
            </a:r>
            <a:r>
              <a:rPr lang="ru-RU">
                <a:latin typeface="Garamond" pitchFamily="16" charset="0"/>
              </a:rPr>
              <a:t> </a:t>
            </a:r>
          </a:p>
        </p:txBody>
      </p:sp>
      <p:sp>
        <p:nvSpPr>
          <p:cNvPr id="21509" name="Text Box 5"/>
          <p:cNvSpPr txBox="1">
            <a:spLocks noChangeArrowheads="1"/>
          </p:cNvSpPr>
          <p:nvPr/>
        </p:nvSpPr>
        <p:spPr bwMode="auto">
          <a:xfrm>
            <a:off x="2051050" y="328453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пушку </a:t>
            </a:r>
          </a:p>
        </p:txBody>
      </p:sp>
      <p:sp>
        <p:nvSpPr>
          <p:cNvPr id="2151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1511" name="Text Box 7"/>
          <p:cNvSpPr txBox="1">
            <a:spLocks noChangeArrowheads="1"/>
          </p:cNvSpPr>
          <p:nvPr/>
        </p:nvSpPr>
        <p:spPr bwMode="auto">
          <a:xfrm>
            <a:off x="179388" y="5271748"/>
            <a:ext cx="8785225" cy="15718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Катюша </a:t>
            </a:r>
            <a:r>
              <a:rPr lang="ru-RU" sz="2400" i="1" dirty="0">
                <a:latin typeface="Garamond" pitchFamily="16" charset="0"/>
              </a:rPr>
              <a:t>— появившееся во время Великой Отечественной войны 1941—1945 годов неофициальное название бесствольных систем полевой реактивной артиллерии. Такие установки активно использовались Вооружёнными Силами СССР во время Второй мировой войны.</a:t>
            </a:r>
          </a:p>
        </p:txBody>
      </p:sp>
      <p:pic>
        <p:nvPicPr>
          <p:cNvPr id="21512"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625" y="1341438"/>
            <a:ext cx="3408363" cy="17986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51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65688" y="3141663"/>
            <a:ext cx="4278312" cy="21574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514"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388" y="1773238"/>
            <a:ext cx="3252787" cy="14398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151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50825" y="3573463"/>
            <a:ext cx="2908300" cy="17986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1511"/>
                                        </p:tgtEl>
                                        <p:attrNameLst>
                                          <p:attrName>style.visibility</p:attrName>
                                        </p:attrNameLst>
                                      </p:cBhvr>
                                      <p:to>
                                        <p:strVal val="visible"/>
                                      </p:to>
                                    </p:set>
                                    <p:animEffect transition="in" filter="slide(fromBottom)">
                                      <p:cBhvr additive="repl">
                                        <p:cTn id="7"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0" y="260350"/>
            <a:ext cx="9144000"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день начала войны первой приняла на себя удар фашистов: </a:t>
            </a:r>
          </a:p>
        </p:txBody>
      </p:sp>
      <p:sp>
        <p:nvSpPr>
          <p:cNvPr id="22530" name="Text Box 2"/>
          <p:cNvSpPr txBox="1">
            <a:spLocks noChangeArrowheads="1"/>
          </p:cNvSpPr>
          <p:nvPr/>
        </p:nvSpPr>
        <p:spPr bwMode="auto">
          <a:xfrm>
            <a:off x="323850" y="836613"/>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Москва</a:t>
            </a:r>
            <a:r>
              <a:rPr lang="ru-RU">
                <a:latin typeface="Garamond" pitchFamily="16" charset="0"/>
              </a:rPr>
              <a:t> </a:t>
            </a:r>
          </a:p>
        </p:txBody>
      </p:sp>
      <p:sp>
        <p:nvSpPr>
          <p:cNvPr id="22531" name="Text Box 3"/>
          <p:cNvSpPr txBox="1">
            <a:spLocks noChangeArrowheads="1"/>
          </p:cNvSpPr>
          <p:nvPr/>
        </p:nvSpPr>
        <p:spPr bwMode="auto">
          <a:xfrm>
            <a:off x="4356100" y="4443413"/>
            <a:ext cx="2232025" cy="10793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200" b="1" dirty="0">
                <a:solidFill>
                  <a:srgbClr val="FF0000"/>
                </a:solidFill>
                <a:latin typeface="Garamond" pitchFamily="16" charset="0"/>
              </a:rPr>
              <a:t>Брестская крепость</a:t>
            </a:r>
            <a:r>
              <a:rPr lang="ru-RU" sz="3200" dirty="0">
                <a:solidFill>
                  <a:srgbClr val="FF0000"/>
                </a:solidFill>
                <a:latin typeface="Garamond" pitchFamily="16" charset="0"/>
              </a:rPr>
              <a:t> </a:t>
            </a:r>
          </a:p>
        </p:txBody>
      </p:sp>
      <p:sp>
        <p:nvSpPr>
          <p:cNvPr id="22532" name="Text Box 4"/>
          <p:cNvSpPr txBox="1">
            <a:spLocks noChangeArrowheads="1"/>
          </p:cNvSpPr>
          <p:nvPr/>
        </p:nvSpPr>
        <p:spPr bwMode="auto">
          <a:xfrm>
            <a:off x="6910388" y="144462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Одесса</a:t>
            </a:r>
            <a:r>
              <a:rPr lang="ru-RU">
                <a:latin typeface="Garamond" pitchFamily="16" charset="0"/>
              </a:rPr>
              <a:t> </a:t>
            </a:r>
          </a:p>
        </p:txBody>
      </p:sp>
      <p:sp>
        <p:nvSpPr>
          <p:cNvPr id="22533" name="Text Box 5"/>
          <p:cNvSpPr txBox="1">
            <a:spLocks noChangeArrowheads="1"/>
          </p:cNvSpPr>
          <p:nvPr/>
        </p:nvSpPr>
        <p:spPr bwMode="auto">
          <a:xfrm>
            <a:off x="5003800" y="908050"/>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Керчь</a:t>
            </a:r>
            <a:r>
              <a:rPr lang="ru-RU">
                <a:latin typeface="Garamond" pitchFamily="16" charset="0"/>
              </a:rPr>
              <a:t> </a:t>
            </a:r>
          </a:p>
        </p:txBody>
      </p:sp>
      <p:sp>
        <p:nvSpPr>
          <p:cNvPr id="2253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2535" name="Text Box 7"/>
          <p:cNvSpPr txBox="1">
            <a:spLocks noChangeArrowheads="1"/>
          </p:cNvSpPr>
          <p:nvPr/>
        </p:nvSpPr>
        <p:spPr bwMode="auto">
          <a:xfrm>
            <a:off x="611981" y="5740400"/>
            <a:ext cx="7920037" cy="956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800" i="1" dirty="0">
                <a:latin typeface="Garamond" pitchFamily="16" charset="0"/>
              </a:rPr>
              <a:t>Первыми приняли на себя удар фашистского нашествия советские воины </a:t>
            </a:r>
            <a:r>
              <a:rPr lang="ru-RU" sz="2800" b="1" i="1" dirty="0">
                <a:solidFill>
                  <a:srgbClr val="FFCC00"/>
                </a:solidFill>
                <a:latin typeface="Garamond" pitchFamily="16" charset="0"/>
              </a:rPr>
              <a:t>Брестской крепости.</a:t>
            </a:r>
            <a:r>
              <a:rPr lang="ru-RU" sz="2800" b="1" dirty="0">
                <a:solidFill>
                  <a:srgbClr val="FFCC00"/>
                </a:solidFill>
                <a:latin typeface="Garamond" pitchFamily="16" charset="0"/>
              </a:rPr>
              <a:t> </a:t>
            </a:r>
          </a:p>
        </p:txBody>
      </p:sp>
      <p:pic>
        <p:nvPicPr>
          <p:cNvPr id="22536"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88" y="1268413"/>
            <a:ext cx="2871787"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537"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8384" y="3581400"/>
            <a:ext cx="3167063"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538"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948488" y="1916113"/>
            <a:ext cx="21590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2539"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140200" y="1268413"/>
            <a:ext cx="2652713" cy="21574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2535"/>
                                        </p:tgtEl>
                                        <p:attrNameLst>
                                          <p:attrName>style.visibility</p:attrName>
                                        </p:attrNameLst>
                                      </p:cBhvr>
                                      <p:to>
                                        <p:strVal val="visible"/>
                                      </p:to>
                                    </p:set>
                                    <p:animEffect transition="in" filter="slide(fromBottom)">
                                      <p:cBhvr additive="repl">
                                        <p:cTn id="7" dur="2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95288" y="260350"/>
            <a:ext cx="8353425"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smtClean="0">
                <a:latin typeface="Garamond" pitchFamily="16" charset="0"/>
              </a:rPr>
              <a:t> Как вы думаете хорошая ли память, осталась об этих   командующих </a:t>
            </a:r>
            <a:r>
              <a:rPr lang="ru-RU" sz="2400" b="1" dirty="0">
                <a:latin typeface="Garamond" pitchFamily="16" charset="0"/>
              </a:rPr>
              <a:t>гитлеровскими войсками, </a:t>
            </a:r>
            <a:r>
              <a:rPr lang="ru-RU" sz="2400" b="1" dirty="0" smtClean="0">
                <a:latin typeface="Garamond" pitchFamily="16" charset="0"/>
              </a:rPr>
              <a:t> которые разоряли и уничтожали советский народ?</a:t>
            </a:r>
            <a:endParaRPr lang="ru-RU" sz="2400" b="1" dirty="0">
              <a:latin typeface="Garamond" pitchFamily="16" charset="0"/>
            </a:endParaRPr>
          </a:p>
        </p:txBody>
      </p:sp>
      <p:sp>
        <p:nvSpPr>
          <p:cNvPr id="24578" name="Text Box 2"/>
          <p:cNvSpPr txBox="1">
            <a:spLocks noChangeArrowheads="1"/>
          </p:cNvSpPr>
          <p:nvPr/>
        </p:nvSpPr>
        <p:spPr bwMode="auto">
          <a:xfrm>
            <a:off x="107950" y="134143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Геринг </a:t>
            </a:r>
          </a:p>
        </p:txBody>
      </p:sp>
      <p:sp>
        <p:nvSpPr>
          <p:cNvPr id="24579" name="Text Box 3"/>
          <p:cNvSpPr txBox="1">
            <a:spLocks noChangeArrowheads="1"/>
          </p:cNvSpPr>
          <p:nvPr/>
        </p:nvSpPr>
        <p:spPr bwMode="auto">
          <a:xfrm>
            <a:off x="2195513" y="13414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Отто</a:t>
            </a:r>
          </a:p>
        </p:txBody>
      </p:sp>
      <p:sp>
        <p:nvSpPr>
          <p:cNvPr id="24580" name="Text Box 4"/>
          <p:cNvSpPr txBox="1">
            <a:spLocks noChangeArrowheads="1"/>
          </p:cNvSpPr>
          <p:nvPr/>
        </p:nvSpPr>
        <p:spPr bwMode="auto">
          <a:xfrm>
            <a:off x="4859338" y="13414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Паулюс</a:t>
            </a:r>
            <a:r>
              <a:rPr lang="ru-RU">
                <a:latin typeface="Garamond" pitchFamily="16" charset="0"/>
              </a:rPr>
              <a:t> </a:t>
            </a:r>
          </a:p>
        </p:txBody>
      </p:sp>
      <p:sp>
        <p:nvSpPr>
          <p:cNvPr id="24581" name="Text Box 5"/>
          <p:cNvSpPr txBox="1">
            <a:spLocks noChangeArrowheads="1"/>
          </p:cNvSpPr>
          <p:nvPr/>
        </p:nvSpPr>
        <p:spPr bwMode="auto">
          <a:xfrm>
            <a:off x="7234238" y="1333500"/>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Майнштейн</a:t>
            </a:r>
          </a:p>
        </p:txBody>
      </p:sp>
      <p:sp>
        <p:nvSpPr>
          <p:cNvPr id="2458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4583" name="Text Box 7"/>
          <p:cNvSpPr txBox="1">
            <a:spLocks noChangeArrowheads="1"/>
          </p:cNvSpPr>
          <p:nvPr/>
        </p:nvSpPr>
        <p:spPr bwMode="auto">
          <a:xfrm>
            <a:off x="107950" y="4855709"/>
            <a:ext cx="8785225"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3200" b="1" i="1" dirty="0" smtClean="0">
                <a:solidFill>
                  <a:schemeClr val="tx1"/>
                </a:solidFill>
                <a:latin typeface="Garamond" pitchFamily="16" charset="0"/>
              </a:rPr>
              <a:t> </a:t>
            </a:r>
            <a:r>
              <a:rPr lang="ru-RU" sz="3600" b="1" i="1" dirty="0" smtClean="0">
                <a:solidFill>
                  <a:schemeClr val="tx1"/>
                </a:solidFill>
                <a:latin typeface="Garamond" pitchFamily="16" charset="0"/>
              </a:rPr>
              <a:t>ПЛОХАЯ! ПОТОМКИ ПОБЕДИТЕЛЕЙ  И МЫ С ВАМИ ЭТИХ ПОЛКОВОДЦЕВ ПРЕЗЕРАЕМ!</a:t>
            </a:r>
            <a:endParaRPr lang="ru-RU" sz="3600" b="1" i="1" dirty="0">
              <a:solidFill>
                <a:schemeClr val="tx1"/>
              </a:solidFill>
              <a:latin typeface="Garamond" pitchFamily="16" charset="0"/>
            </a:endParaRPr>
          </a:p>
        </p:txBody>
      </p:sp>
      <p:pic>
        <p:nvPicPr>
          <p:cNvPr id="2458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916113"/>
            <a:ext cx="2619375" cy="28781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585"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r="2837"/>
          <a:stretch>
            <a:fillRect/>
          </a:stretch>
        </p:blipFill>
        <p:spPr bwMode="auto">
          <a:xfrm>
            <a:off x="2700338" y="1916113"/>
            <a:ext cx="1939925" cy="2879725"/>
          </a:xfrm>
          <a:prstGeom prst="rect">
            <a:avLst/>
          </a:prstGeom>
          <a:noFill/>
          <a:ln>
            <a:noFill/>
          </a:ln>
          <a:effectLst/>
          <a:extLst>
            <a:ext uri="{909E8E84-426E-40DD-AFC4-6F175D3DCCD1}">
              <a14:hiddenFill xmlns="" xmlns:a14="http://schemas.microsoft.com/office/drawing/2010/main">
                <a:blipFill dpi="0" rotWithShape="0">
                  <a:blip/>
                  <a:srcRect r="2837"/>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586"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59338" y="1916113"/>
            <a:ext cx="1946275" cy="287813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4587"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02463" y="1916113"/>
            <a:ext cx="2141537" cy="28813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1206171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4583">
                                            <p:txEl>
                                              <p:pRg st="0" end="0"/>
                                            </p:txEl>
                                          </p:spTgt>
                                        </p:tgtEl>
                                        <p:attrNameLst>
                                          <p:attrName>style.visibility</p:attrName>
                                        </p:attrNameLst>
                                      </p:cBhvr>
                                      <p:to>
                                        <p:strVal val="visible"/>
                                      </p:to>
                                    </p:set>
                                    <p:animEffect transition="in" filter="barn(inHorizontal)">
                                      <p:cBhvr additive="repl">
                                        <p:cTn id="7" dur="500"/>
                                        <p:tgtEl>
                                          <p:spTgt spid="24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Какому полководцу советский народ присвоил звание «маршала Победы»?</a:t>
            </a:r>
          </a:p>
        </p:txBody>
      </p:sp>
      <p:sp>
        <p:nvSpPr>
          <p:cNvPr id="23554" name="Text Box 2"/>
          <p:cNvSpPr txBox="1">
            <a:spLocks noChangeArrowheads="1"/>
          </p:cNvSpPr>
          <p:nvPr/>
        </p:nvSpPr>
        <p:spPr bwMode="auto">
          <a:xfrm>
            <a:off x="56355" y="930693"/>
            <a:ext cx="2233613" cy="5869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3200" b="1" dirty="0">
                <a:solidFill>
                  <a:srgbClr val="FF0000"/>
                </a:solidFill>
                <a:latin typeface="Garamond" pitchFamily="16" charset="0"/>
              </a:rPr>
              <a:t>Жукову </a:t>
            </a:r>
          </a:p>
        </p:txBody>
      </p:sp>
      <p:sp>
        <p:nvSpPr>
          <p:cNvPr id="23555" name="Text Box 3"/>
          <p:cNvSpPr txBox="1">
            <a:spLocks noChangeArrowheads="1"/>
          </p:cNvSpPr>
          <p:nvPr/>
        </p:nvSpPr>
        <p:spPr bwMode="auto">
          <a:xfrm>
            <a:off x="2274792" y="990852"/>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Рокоссовскому</a:t>
            </a:r>
          </a:p>
        </p:txBody>
      </p:sp>
      <p:sp>
        <p:nvSpPr>
          <p:cNvPr id="23556" name="Text Box 4"/>
          <p:cNvSpPr txBox="1">
            <a:spLocks noChangeArrowheads="1"/>
          </p:cNvSpPr>
          <p:nvPr/>
        </p:nvSpPr>
        <p:spPr bwMode="auto">
          <a:xfrm>
            <a:off x="4802981" y="1002393"/>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Малиновскому</a:t>
            </a:r>
          </a:p>
        </p:txBody>
      </p:sp>
      <p:sp>
        <p:nvSpPr>
          <p:cNvPr id="23557" name="Text Box 5"/>
          <p:cNvSpPr txBox="1">
            <a:spLocks noChangeArrowheads="1"/>
          </p:cNvSpPr>
          <p:nvPr/>
        </p:nvSpPr>
        <p:spPr bwMode="auto">
          <a:xfrm>
            <a:off x="7028997" y="1019629"/>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dirty="0">
                <a:latin typeface="Garamond" pitchFamily="16" charset="0"/>
              </a:rPr>
              <a:t>Ворошилову</a:t>
            </a:r>
            <a:r>
              <a:rPr lang="ru-RU" dirty="0">
                <a:latin typeface="Garamond" pitchFamily="16" charset="0"/>
              </a:rPr>
              <a:t> </a:t>
            </a:r>
          </a:p>
        </p:txBody>
      </p:sp>
      <p:sp>
        <p:nvSpPr>
          <p:cNvPr id="2355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3559" name="Text Box 7"/>
          <p:cNvSpPr txBox="1">
            <a:spLocks noChangeArrowheads="1"/>
          </p:cNvSpPr>
          <p:nvPr/>
        </p:nvSpPr>
        <p:spPr bwMode="auto">
          <a:xfrm>
            <a:off x="115792" y="4725144"/>
            <a:ext cx="8785225" cy="2248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800" b="1" i="1" dirty="0">
                <a:solidFill>
                  <a:srgbClr val="FFCC00"/>
                </a:solidFill>
                <a:latin typeface="Garamond" pitchFamily="16" charset="0"/>
              </a:rPr>
              <a:t>Георгий Константинович Жуков</a:t>
            </a:r>
            <a:r>
              <a:rPr lang="ru-RU" sz="2800" i="1" dirty="0">
                <a:latin typeface="Garamond" pitchFamily="16" charset="0"/>
              </a:rPr>
              <a:t>   — советский полководец. Маршал Советского Союза, четырежды Герой Советского Союза, кавалер двух орденов «Победа», множества других советских и иностранных орденов и медалей. В послевоенные годы получил народное прозвище «Маршал Победы».</a:t>
            </a:r>
          </a:p>
        </p:txBody>
      </p:sp>
      <p:pic>
        <p:nvPicPr>
          <p:cNvPr id="23560" name="Picture 8"/>
          <p:cNvPicPr>
            <a:picLocks noChangeAspect="1" noChangeArrowheads="1"/>
          </p:cNvPicPr>
          <p:nvPr/>
        </p:nvPicPr>
        <p:blipFill>
          <a:blip r:embed="rId3">
            <a:extLst>
              <a:ext uri="{28A0092B-C50C-407E-A947-70E740481C1C}">
                <a14:useLocalDpi xmlns="" xmlns:a14="http://schemas.microsoft.com/office/drawing/2010/main" val="0"/>
              </a:ext>
            </a:extLst>
          </a:blip>
          <a:srcRect l="1749" t="1248" r="1749" b="1248"/>
          <a:stretch>
            <a:fillRect/>
          </a:stretch>
        </p:blipFill>
        <p:spPr bwMode="auto">
          <a:xfrm>
            <a:off x="7088188" y="2025650"/>
            <a:ext cx="1984375" cy="2809875"/>
          </a:xfrm>
          <a:prstGeom prst="rect">
            <a:avLst/>
          </a:prstGeom>
          <a:noFill/>
          <a:ln>
            <a:noFill/>
          </a:ln>
          <a:effectLst/>
          <a:extLst>
            <a:ext uri="{909E8E84-426E-40DD-AFC4-6F175D3DCCD1}">
              <a14:hiddenFill xmlns="" xmlns:a14="http://schemas.microsoft.com/office/drawing/2010/main">
                <a:blipFill dpi="0" rotWithShape="0">
                  <a:blip/>
                  <a:srcRect l="1749" t="1248" r="1749" b="1248"/>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561" name="Picture 9"/>
          <p:cNvPicPr>
            <a:picLocks noChangeAspect="1" noChangeArrowheads="1"/>
          </p:cNvPicPr>
          <p:nvPr/>
        </p:nvPicPr>
        <p:blipFill>
          <a:blip r:embed="rId4">
            <a:extLst>
              <a:ext uri="{28A0092B-C50C-407E-A947-70E740481C1C}">
                <a14:useLocalDpi xmlns="" xmlns:a14="http://schemas.microsoft.com/office/drawing/2010/main" val="0"/>
              </a:ext>
            </a:extLst>
          </a:blip>
          <a:srcRect l="1749" t="1248" r="1749" b="1248"/>
          <a:stretch>
            <a:fillRect/>
          </a:stretch>
        </p:blipFill>
        <p:spPr bwMode="auto">
          <a:xfrm>
            <a:off x="4927600" y="2025650"/>
            <a:ext cx="1984375" cy="2809875"/>
          </a:xfrm>
          <a:prstGeom prst="rect">
            <a:avLst/>
          </a:prstGeom>
          <a:noFill/>
          <a:ln>
            <a:noFill/>
          </a:ln>
          <a:effectLst/>
          <a:extLst>
            <a:ext uri="{909E8E84-426E-40DD-AFC4-6F175D3DCCD1}">
              <a14:hiddenFill xmlns="" xmlns:a14="http://schemas.microsoft.com/office/drawing/2010/main">
                <a:blipFill dpi="0" rotWithShape="0">
                  <a:blip/>
                  <a:srcRect l="1749" t="1248" r="1749" b="1248"/>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562"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l="1566" t="1248" r="1566" b="1248"/>
          <a:stretch>
            <a:fillRect/>
          </a:stretch>
        </p:blipFill>
        <p:spPr bwMode="auto">
          <a:xfrm>
            <a:off x="2381250" y="2025650"/>
            <a:ext cx="2225675" cy="2809875"/>
          </a:xfrm>
          <a:prstGeom prst="rect">
            <a:avLst/>
          </a:prstGeom>
          <a:noFill/>
          <a:ln>
            <a:noFill/>
          </a:ln>
          <a:effectLst/>
          <a:extLst>
            <a:ext uri="{909E8E84-426E-40DD-AFC4-6F175D3DCCD1}">
              <a14:hiddenFill xmlns="" xmlns:a14="http://schemas.microsoft.com/office/drawing/2010/main">
                <a:blipFill dpi="0" rotWithShape="0">
                  <a:blip/>
                  <a:srcRect l="1566" t="1248" r="1566" b="1248"/>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3563"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l="1759" t="1248" r="1759" b="1248"/>
          <a:stretch>
            <a:fillRect/>
          </a:stretch>
        </p:blipFill>
        <p:spPr bwMode="auto">
          <a:xfrm>
            <a:off x="187325" y="2025650"/>
            <a:ext cx="1971675" cy="2809875"/>
          </a:xfrm>
          <a:prstGeom prst="rect">
            <a:avLst/>
          </a:prstGeom>
          <a:noFill/>
          <a:ln>
            <a:noFill/>
          </a:ln>
          <a:effectLst/>
          <a:extLst>
            <a:ext uri="{909E8E84-426E-40DD-AFC4-6F175D3DCCD1}">
              <a14:hiddenFill xmlns="" xmlns:a14="http://schemas.microsoft.com/office/drawing/2010/main">
                <a:blipFill dpi="0" rotWithShape="0">
                  <a:blip/>
                  <a:srcRect l="1759" t="1248" r="1759" b="1248"/>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Прямоугольник 1"/>
          <p:cNvSpPr/>
          <p:nvPr/>
        </p:nvSpPr>
        <p:spPr>
          <a:xfrm>
            <a:off x="187325" y="1343801"/>
            <a:ext cx="4812691" cy="646331"/>
          </a:xfrm>
          <a:prstGeom prst="rect">
            <a:avLst/>
          </a:prstGeom>
          <a:noFill/>
        </p:spPr>
        <p:txBody>
          <a:bodyPr wrap="square" lIns="91440" tIns="45720" rIns="91440" bIns="45720">
            <a:spAutoFit/>
          </a:bodyPr>
          <a:lstStyle/>
          <a:p>
            <a:pPr algn="ctr"/>
            <a:r>
              <a:rPr lang="ru-RU"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ru-RU"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Прямоугольник 2"/>
          <p:cNvSpPr/>
          <p:nvPr/>
        </p:nvSpPr>
        <p:spPr>
          <a:xfrm>
            <a:off x="107950" y="1517650"/>
            <a:ext cx="9253560" cy="461665"/>
          </a:xfrm>
          <a:prstGeom prst="rect">
            <a:avLst/>
          </a:prstGeom>
          <a:noFill/>
        </p:spPr>
        <p:txBody>
          <a:bodyPr wrap="none" lIns="91440" tIns="45720" rIns="91440" bIns="45720">
            <a:prstTxWarp prst="textChevronInverted">
              <a:avLst/>
            </a:prstTxWarp>
            <a:spAutoFit/>
          </a:bodyPr>
          <a:lstStyle/>
          <a:p>
            <a:pPr algn="ctr"/>
            <a:r>
              <a:rPr lang="ru-RU" sz="2400" b="1" dirty="0" smtClean="0">
                <a:ln w="31550" cmpd="sng">
                  <a:solidFill>
                    <a:srgbClr val="92D050"/>
                  </a:solidFill>
                  <a:prstDash val="solid"/>
                </a:ln>
                <a:solidFill>
                  <a:srgbClr val="FF0000"/>
                </a:solidFill>
                <a:effectLst>
                  <a:outerShdw blurRad="50800" dist="40000" dir="5400000" algn="tl" rotWithShape="0">
                    <a:srgbClr val="000000">
                      <a:shade val="5000"/>
                      <a:satMod val="120000"/>
                      <a:alpha val="33000"/>
                    </a:srgbClr>
                  </a:outerShdw>
                </a:effectLst>
              </a:rPr>
              <a:t>РОССИЯ ПОМНИТ И  ГОРДИТСЯ ВСЕМИ ПОЛКОВОДЦАМИ! </a:t>
            </a:r>
            <a:endParaRPr lang="ru-RU" sz="2400" b="1" dirty="0">
              <a:ln w="31550" cmpd="sng">
                <a:solidFill>
                  <a:srgbClr val="92D050"/>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23559"/>
                                        </p:tgtEl>
                                        <p:attrNameLst>
                                          <p:attrName>style.visibility</p:attrName>
                                        </p:attrNameLst>
                                      </p:cBhvr>
                                      <p:to>
                                        <p:strVal val="visible"/>
                                      </p:to>
                                    </p:set>
                                    <p:animEffect transition="in" filter="slide(fromBottom)">
                                      <p:cBhvr additive="repl">
                                        <p:cTn id="7" dur="2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называется памятник неизвестному солдату, который горит днём и ночью?</a:t>
            </a:r>
            <a:endParaRPr lang="ru-RU"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597" y="2780928"/>
            <a:ext cx="3168352" cy="220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User\Desktop\ФОТО УЗЛОВАЯ. ПРО ТУЛУ\Фото Узловой\Вечный огонь в Узловой.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32312" y="1916832"/>
            <a:ext cx="4762500" cy="31718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79512" y="5373216"/>
            <a:ext cx="6511334"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«ВЕЧНЫЙ ОГОНЬ»</a:t>
            </a:r>
            <a:endParaRPr lang="ru-RU" sz="5400"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8437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750" fill="hold"/>
                                        <p:tgtEl>
                                          <p:spTgt spid="1026"/>
                                        </p:tgtEl>
                                        <p:attrNameLst>
                                          <p:attrName>ppt_x</p:attrName>
                                        </p:attrNameLst>
                                      </p:cBhvr>
                                      <p:tavLst>
                                        <p:tav tm="0">
                                          <p:val>
                                            <p:strVal val="#ppt_x"/>
                                          </p:val>
                                        </p:tav>
                                        <p:tav tm="100000">
                                          <p:val>
                                            <p:strVal val="#ppt_x"/>
                                          </p:val>
                                        </p:tav>
                                      </p:tavLst>
                                    </p:anim>
                                    <p:anim calcmode="lin" valueType="num">
                                      <p:cBhvr additive="base">
                                        <p:cTn id="14" dur="75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70 летие в дошкольной группе\Новая папка (2)\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950456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79388" y="260350"/>
            <a:ext cx="8785225" cy="378783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5000"/>
              </a:spcBef>
              <a:buClrTx/>
              <a:buFontTx/>
              <a:buNone/>
            </a:pPr>
            <a:r>
              <a:rPr lang="ru-RU" sz="8000" u="sng" dirty="0" smtClean="0">
                <a:latin typeface="Garamond" pitchFamily="16" charset="0"/>
              </a:rPr>
              <a:t>Выберите один из предложенных вариантов ответа.</a:t>
            </a:r>
            <a:endParaRPr lang="ru-RU" sz="8000" u="sng" dirty="0">
              <a:latin typeface="Garamond" pitchFamily="16" charset="0"/>
            </a:endParaRPr>
          </a:p>
        </p:txBody>
      </p:sp>
    </p:spTree>
  </p:cSld>
  <p:clrMapOvr>
    <a:masterClrMapping/>
  </p:clrMapOvr>
  <p:transition spd="slow">
    <p:wheel spokes="1"/>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121">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95288" y="260350"/>
            <a:ext cx="8353425" cy="46384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smtClean="0">
                <a:latin typeface="Garamond" pitchFamily="16" charset="0"/>
              </a:rPr>
              <a:t> Что водрузили   над </a:t>
            </a:r>
            <a:r>
              <a:rPr lang="ru-RU" sz="2400" b="1" dirty="0">
                <a:latin typeface="Garamond" pitchFamily="16" charset="0"/>
              </a:rPr>
              <a:t>рейхстагом </a:t>
            </a:r>
            <a:r>
              <a:rPr lang="ru-RU" sz="2400" b="1" dirty="0" smtClean="0">
                <a:latin typeface="Garamond" pitchFamily="16" charset="0"/>
              </a:rPr>
              <a:t> ?</a:t>
            </a:r>
            <a:endParaRPr lang="ru-RU" sz="2400" b="1" dirty="0">
              <a:latin typeface="Garamond" pitchFamily="16" charset="0"/>
            </a:endParaRPr>
          </a:p>
        </p:txBody>
      </p:sp>
      <p:sp>
        <p:nvSpPr>
          <p:cNvPr id="6146" name="Text Box 2"/>
          <p:cNvSpPr txBox="1">
            <a:spLocks noChangeArrowheads="1"/>
          </p:cNvSpPr>
          <p:nvPr/>
        </p:nvSpPr>
        <p:spPr bwMode="auto">
          <a:xfrm>
            <a:off x="107950" y="134143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Михаил Егоров</a:t>
            </a:r>
            <a:r>
              <a:rPr lang="ru-RU">
                <a:latin typeface="Garamond" pitchFamily="16" charset="0"/>
              </a:rPr>
              <a:t> </a:t>
            </a:r>
          </a:p>
        </p:txBody>
      </p:sp>
      <p:sp>
        <p:nvSpPr>
          <p:cNvPr id="6147" name="Text Box 3"/>
          <p:cNvSpPr txBox="1">
            <a:spLocks noChangeArrowheads="1"/>
          </p:cNvSpPr>
          <p:nvPr/>
        </p:nvSpPr>
        <p:spPr bwMode="auto">
          <a:xfrm>
            <a:off x="2195513" y="1341438"/>
            <a:ext cx="2233612"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Мелитон Кантария</a:t>
            </a:r>
            <a:r>
              <a:rPr lang="ru-RU">
                <a:latin typeface="Garamond" pitchFamily="16" charset="0"/>
              </a:rPr>
              <a:t> </a:t>
            </a:r>
          </a:p>
        </p:txBody>
      </p:sp>
      <p:sp>
        <p:nvSpPr>
          <p:cNvPr id="6148" name="Text Box 4"/>
          <p:cNvSpPr txBox="1">
            <a:spLocks noChangeArrowheads="1"/>
          </p:cNvSpPr>
          <p:nvPr/>
        </p:nvSpPr>
        <p:spPr bwMode="auto">
          <a:xfrm>
            <a:off x="4500563" y="1341438"/>
            <a:ext cx="2233612"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Алексей Берест</a:t>
            </a:r>
            <a:r>
              <a:rPr lang="ru-RU">
                <a:latin typeface="Garamond" pitchFamily="16" charset="0"/>
              </a:rPr>
              <a:t> </a:t>
            </a:r>
          </a:p>
        </p:txBody>
      </p:sp>
      <p:sp>
        <p:nvSpPr>
          <p:cNvPr id="6149" name="Text Box 5"/>
          <p:cNvSpPr txBox="1">
            <a:spLocks noChangeArrowheads="1"/>
          </p:cNvSpPr>
          <p:nvPr/>
        </p:nvSpPr>
        <p:spPr bwMode="auto">
          <a:xfrm>
            <a:off x="6804025" y="134143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Григорий Булатов</a:t>
            </a:r>
            <a:r>
              <a:rPr lang="ru-RU">
                <a:latin typeface="Garamond" pitchFamily="16" charset="0"/>
              </a:rPr>
              <a:t> </a:t>
            </a:r>
          </a:p>
        </p:txBody>
      </p:sp>
      <p:sp>
        <p:nvSpPr>
          <p:cNvPr id="615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6151" name="Text Box 7"/>
          <p:cNvSpPr txBox="1">
            <a:spLocks noChangeArrowheads="1"/>
          </p:cNvSpPr>
          <p:nvPr/>
        </p:nvSpPr>
        <p:spPr bwMode="auto">
          <a:xfrm>
            <a:off x="127826" y="4620157"/>
            <a:ext cx="8785225" cy="23105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u="sng" dirty="0" smtClean="0">
                <a:solidFill>
                  <a:srgbClr val="FF0000"/>
                </a:solidFill>
                <a:latin typeface="Garamond" pitchFamily="16" charset="0"/>
              </a:rPr>
              <a:t>КРАСНОЕ ЗНАМЯ</a:t>
            </a:r>
          </a:p>
          <a:p>
            <a:pPr algn="ctr">
              <a:buClrTx/>
              <a:buFontTx/>
              <a:buNone/>
            </a:pPr>
            <a:r>
              <a:rPr lang="ru-RU" sz="2400" b="1" i="1" dirty="0" smtClean="0">
                <a:solidFill>
                  <a:srgbClr val="FFCC00"/>
                </a:solidFill>
                <a:latin typeface="Garamond" pitchFamily="16" charset="0"/>
              </a:rPr>
              <a:t>Григорий </a:t>
            </a:r>
            <a:r>
              <a:rPr lang="ru-RU" sz="2400" b="1" i="1" dirty="0">
                <a:solidFill>
                  <a:srgbClr val="FFCC00"/>
                </a:solidFill>
                <a:latin typeface="Garamond" pitchFamily="16" charset="0"/>
              </a:rPr>
              <a:t>Петрович Булатов</a:t>
            </a:r>
            <a:r>
              <a:rPr lang="ru-RU" sz="2400" i="1" dirty="0">
                <a:latin typeface="Garamond" pitchFamily="16" charset="0"/>
              </a:rPr>
              <a:t> рядовой-разведчик Красной Армии, совместно с лейтенантом </a:t>
            </a:r>
            <a:r>
              <a:rPr lang="ru-RU" sz="2400" i="1" dirty="0" err="1">
                <a:latin typeface="Garamond" pitchFamily="16" charset="0"/>
              </a:rPr>
              <a:t>Рахимжаном</a:t>
            </a:r>
            <a:r>
              <a:rPr lang="ru-RU" sz="2400" i="1" dirty="0">
                <a:latin typeface="Garamond" pitchFamily="16" charset="0"/>
              </a:rPr>
              <a:t> </a:t>
            </a:r>
            <a:r>
              <a:rPr lang="ru-RU" sz="2400" i="1" dirty="0" err="1">
                <a:latin typeface="Garamond" pitchFamily="16" charset="0"/>
              </a:rPr>
              <a:t>Кошкарбаевым</a:t>
            </a:r>
            <a:r>
              <a:rPr lang="ru-RU" sz="2400" i="1" dirty="0">
                <a:latin typeface="Garamond" pitchFamily="16" charset="0"/>
              </a:rPr>
              <a:t> первыми водрузили красное знамя на фасаде здания рейхстага 30 апреля 1945 года. Кавалер орденов Красного Знамени и Славы 3-й ст., награждён многими медалями.</a:t>
            </a:r>
          </a:p>
          <a:p>
            <a:pPr algn="ctr">
              <a:buClrTx/>
              <a:buFontTx/>
              <a:buNone/>
            </a:pPr>
            <a:r>
              <a:rPr lang="ru-RU" sz="2400" i="1" dirty="0">
                <a:latin typeface="Garamond" pitchFamily="16" charset="0"/>
              </a:rPr>
              <a:t>Прозвище Гришка-Рейхстаг</a:t>
            </a:r>
          </a:p>
        </p:txBody>
      </p:sp>
      <p:pic>
        <p:nvPicPr>
          <p:cNvPr id="6152"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950" y="1709738"/>
            <a:ext cx="19304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5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87689" y="1758497"/>
            <a:ext cx="25654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54"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27021" y="1779815"/>
            <a:ext cx="24384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5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351713" y="1779815"/>
            <a:ext cx="1612900" cy="28829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6151"/>
                                        </p:tgtEl>
                                        <p:attrNameLst>
                                          <p:attrName>style.visibility</p:attrName>
                                        </p:attrNameLst>
                                      </p:cBhvr>
                                      <p:to>
                                        <p:strVal val="visible"/>
                                      </p:to>
                                    </p:set>
                                    <p:animEffect transition="in" filter="slide(fromBottom)">
                                      <p:cBhvr additive="repl">
                                        <p:cTn id="7" dur="20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nodeType="clickEffect">
                                  <p:stCondLst>
                                    <p:cond delay="0"/>
                                  </p:stCondLst>
                                  <p:iterate type="lt">
                                    <p:tmPct val="4000"/>
                                  </p:iterate>
                                  <p:childTnLst>
                                    <p:set>
                                      <p:cBhvr override="childStyle">
                                        <p:cTn id="11" dur="500" fill="hold"/>
                                        <p:tgtEl>
                                          <p:spTgt spid="6151">
                                            <p:txEl>
                                              <p:pRg st="0" end="0"/>
                                            </p:txEl>
                                          </p:spTgt>
                                        </p:tgtEl>
                                        <p:attrNameLst>
                                          <p:attrName>style.textDecorationUnderline</p:attrName>
                                        </p:attrNameLst>
                                      </p:cBhvr>
                                      <p:to>
                                        <p:strVal val="true"/>
                                      </p:to>
                                    </p:set>
                                  </p:childTnLst>
                                </p:cTn>
                              </p:par>
                              <p:par>
                                <p:cTn id="12" presetID="2" presetClass="entr" presetSubtype="4" fill="hold" nodeType="withEffect">
                                  <p:stCondLst>
                                    <p:cond delay="0"/>
                                  </p:stCondLst>
                                  <p:childTnLst>
                                    <p:set>
                                      <p:cBhvr>
                                        <p:cTn id="13" dur="1" fill="hold">
                                          <p:stCondLst>
                                            <p:cond delay="0"/>
                                          </p:stCondLst>
                                        </p:cTn>
                                        <p:tgtEl>
                                          <p:spTgt spid="6151">
                                            <p:txEl>
                                              <p:pRg st="1" end="1"/>
                                            </p:txEl>
                                          </p:spTgt>
                                        </p:tgtEl>
                                        <p:attrNameLst>
                                          <p:attrName>style.visibility</p:attrName>
                                        </p:attrNameLst>
                                      </p:cBhvr>
                                      <p:to>
                                        <p:strVal val="visible"/>
                                      </p:to>
                                    </p:set>
                                    <p:anim calcmode="lin" valueType="num">
                                      <p:cBhvr additive="base">
                                        <p:cTn id="14" dur="500" fill="hold"/>
                                        <p:tgtEl>
                                          <p:spTgt spid="615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151">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151">
                                            <p:txEl>
                                              <p:pRg st="2" end="2"/>
                                            </p:txEl>
                                          </p:spTgt>
                                        </p:tgtEl>
                                        <p:attrNameLst>
                                          <p:attrName>style.visibility</p:attrName>
                                        </p:attrNameLst>
                                      </p:cBhvr>
                                      <p:to>
                                        <p:strVal val="visible"/>
                                      </p:to>
                                    </p:set>
                                    <p:anim calcmode="lin" valueType="num">
                                      <p:cBhvr additive="base">
                                        <p:cTn id="18" dur="500" fill="hold"/>
                                        <p:tgtEl>
                                          <p:spTgt spid="615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79388" y="260350"/>
            <a:ext cx="8964612" cy="1922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В годы Великой Отечественной войны насчитывалось свыше 25 родов и видов войск. Про каких военных можно сказать: «Глаз остёр, ум хитёр, отличный слух, охотничий нюх»?</a:t>
            </a:r>
          </a:p>
        </p:txBody>
      </p:sp>
      <p:sp>
        <p:nvSpPr>
          <p:cNvPr id="7170" name="Text Box 2"/>
          <p:cNvSpPr txBox="1">
            <a:spLocks noChangeArrowheads="1"/>
          </p:cNvSpPr>
          <p:nvPr/>
        </p:nvSpPr>
        <p:spPr bwMode="auto">
          <a:xfrm>
            <a:off x="6802438" y="1549400"/>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сапёры </a:t>
            </a:r>
          </a:p>
        </p:txBody>
      </p:sp>
      <p:sp>
        <p:nvSpPr>
          <p:cNvPr id="7171" name="Text Box 3"/>
          <p:cNvSpPr txBox="1">
            <a:spLocks noChangeArrowheads="1"/>
          </p:cNvSpPr>
          <p:nvPr/>
        </p:nvSpPr>
        <p:spPr bwMode="auto">
          <a:xfrm>
            <a:off x="2124075" y="1916113"/>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пехотинцы </a:t>
            </a:r>
          </a:p>
        </p:txBody>
      </p:sp>
      <p:sp>
        <p:nvSpPr>
          <p:cNvPr id="7172" name="Text Box 4"/>
          <p:cNvSpPr txBox="1">
            <a:spLocks noChangeArrowheads="1"/>
          </p:cNvSpPr>
          <p:nvPr/>
        </p:nvSpPr>
        <p:spPr bwMode="auto">
          <a:xfrm>
            <a:off x="5076825" y="3062288"/>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разведчики </a:t>
            </a:r>
          </a:p>
        </p:txBody>
      </p:sp>
      <p:sp>
        <p:nvSpPr>
          <p:cNvPr id="7173" name="Text Box 5"/>
          <p:cNvSpPr txBox="1">
            <a:spLocks noChangeArrowheads="1"/>
          </p:cNvSpPr>
          <p:nvPr/>
        </p:nvSpPr>
        <p:spPr bwMode="auto">
          <a:xfrm>
            <a:off x="34925" y="1484313"/>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связисты </a:t>
            </a:r>
          </a:p>
        </p:txBody>
      </p:sp>
      <p:sp>
        <p:nvSpPr>
          <p:cNvPr id="7174"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7175" name="Text Box 7"/>
          <p:cNvSpPr txBox="1">
            <a:spLocks noChangeArrowheads="1"/>
          </p:cNvSpPr>
          <p:nvPr/>
        </p:nvSpPr>
        <p:spPr bwMode="auto">
          <a:xfrm>
            <a:off x="179388" y="5661025"/>
            <a:ext cx="8785225"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400" b="1" i="1" dirty="0">
                <a:solidFill>
                  <a:srgbClr val="FFCC00"/>
                </a:solidFill>
                <a:latin typeface="Garamond" pitchFamily="16" charset="0"/>
              </a:rPr>
              <a:t>Разведка</a:t>
            </a:r>
            <a:r>
              <a:rPr lang="ru-RU" sz="2400" i="1" dirty="0">
                <a:latin typeface="Garamond" pitchFamily="16" charset="0"/>
              </a:rPr>
              <a:t> — сбор информации о противнике или конкуренте для обеспечения своей безопасности и получения преимуществ в области вооружённых сил, военных действий, политики или экономики.</a:t>
            </a:r>
          </a:p>
        </p:txBody>
      </p:sp>
      <p:pic>
        <p:nvPicPr>
          <p:cNvPr id="7176"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7050" y="1989138"/>
            <a:ext cx="2101850"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7"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19672" y="2297567"/>
            <a:ext cx="3698875" cy="21574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8"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140200" y="3573463"/>
            <a:ext cx="3681413"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9"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79388" y="1875522"/>
            <a:ext cx="1512292" cy="22726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additive="repl">
                                        <p:cTn id="6" dur="1" fill="hold">
                                          <p:stCondLst>
                                            <p:cond delay="0"/>
                                          </p:stCondLst>
                                        </p:cTn>
                                        <p:tgtEl>
                                          <p:spTgt spid="7175"/>
                                        </p:tgtEl>
                                        <p:attrNameLst>
                                          <p:attrName>style.visibility</p:attrName>
                                        </p:attrNameLst>
                                      </p:cBhvr>
                                      <p:to>
                                        <p:strVal val="visible"/>
                                      </p:to>
                                    </p:set>
                                    <p:animEffect transition="in" filter="plus(in)">
                                      <p:cBhvr additive="repl">
                                        <p:cTn id="7"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95288" y="260350"/>
            <a:ext cx="8353425"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В каком российском городе находится Мамаев курган? </a:t>
            </a:r>
          </a:p>
        </p:txBody>
      </p:sp>
      <p:sp>
        <p:nvSpPr>
          <p:cNvPr id="8194" name="Text Box 2"/>
          <p:cNvSpPr txBox="1">
            <a:spLocks noChangeArrowheads="1"/>
          </p:cNvSpPr>
          <p:nvPr/>
        </p:nvSpPr>
        <p:spPr bwMode="auto">
          <a:xfrm>
            <a:off x="107950" y="981075"/>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Волгограде </a:t>
            </a:r>
          </a:p>
        </p:txBody>
      </p:sp>
      <p:sp>
        <p:nvSpPr>
          <p:cNvPr id="8195" name="Text Box 3"/>
          <p:cNvSpPr txBox="1">
            <a:spLocks noChangeArrowheads="1"/>
          </p:cNvSpPr>
          <p:nvPr/>
        </p:nvSpPr>
        <p:spPr bwMode="auto">
          <a:xfrm>
            <a:off x="2195513" y="981075"/>
            <a:ext cx="2233612"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Санкт-Петербурге </a:t>
            </a:r>
          </a:p>
        </p:txBody>
      </p:sp>
      <p:sp>
        <p:nvSpPr>
          <p:cNvPr id="8196" name="Text Box 4"/>
          <p:cNvSpPr txBox="1">
            <a:spLocks noChangeArrowheads="1"/>
          </p:cNvSpPr>
          <p:nvPr/>
        </p:nvSpPr>
        <p:spPr bwMode="auto">
          <a:xfrm>
            <a:off x="4859338" y="98107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Москве </a:t>
            </a:r>
          </a:p>
        </p:txBody>
      </p:sp>
      <p:sp>
        <p:nvSpPr>
          <p:cNvPr id="8197" name="Text Box 5"/>
          <p:cNvSpPr txBox="1">
            <a:spLocks noChangeArrowheads="1"/>
          </p:cNvSpPr>
          <p:nvPr/>
        </p:nvSpPr>
        <p:spPr bwMode="auto">
          <a:xfrm>
            <a:off x="7234238" y="98107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Смоленске </a:t>
            </a:r>
          </a:p>
        </p:txBody>
      </p:sp>
      <p:sp>
        <p:nvSpPr>
          <p:cNvPr id="8198"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8199" name="Text Box 7"/>
          <p:cNvSpPr txBox="1">
            <a:spLocks noChangeArrowheads="1"/>
          </p:cNvSpPr>
          <p:nvPr/>
        </p:nvSpPr>
        <p:spPr bwMode="auto">
          <a:xfrm>
            <a:off x="358775" y="4941888"/>
            <a:ext cx="8785225"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i="1" dirty="0">
                <a:latin typeface="Garamond" pitchFamily="16" charset="0"/>
              </a:rPr>
              <a:t>Мамаев курган — возвышенность на правом берегу реки Волги в Центральном районе </a:t>
            </a:r>
            <a:r>
              <a:rPr lang="ru-RU" sz="2000" b="1" i="1" dirty="0">
                <a:solidFill>
                  <a:srgbClr val="FFCC00"/>
                </a:solidFill>
                <a:latin typeface="Garamond" pitchFamily="16" charset="0"/>
              </a:rPr>
              <a:t>города Волгограда</a:t>
            </a:r>
            <a:r>
              <a:rPr lang="ru-RU" sz="2000" i="1" dirty="0">
                <a:latin typeface="Garamond" pitchFamily="16" charset="0"/>
              </a:rPr>
              <a:t>, где во время Сталинградской битвы происходили ожесточённые бои с сентября 1942 года по январь 1943 года. Сегодня Мамаев курган известен в первую очередь памятником-ансамблем «Героям Сталинградской битвы» с главным монументом «Родина-мать </a:t>
            </a:r>
            <a:r>
              <a:rPr lang="ru-RU" sz="2000" i="1" dirty="0" err="1">
                <a:latin typeface="Garamond" pitchFamily="16" charset="0"/>
              </a:rPr>
              <a:t>зовет</a:t>
            </a:r>
            <a:r>
              <a:rPr lang="ru-RU" sz="2000" i="1" dirty="0">
                <a:latin typeface="Garamond" pitchFamily="16" charset="0"/>
              </a:rPr>
              <a:t>!». На Мамаевом кургане существует несколько братских и индивидуальных могил, в которых покоится прах более 35 000 человек.</a:t>
            </a:r>
          </a:p>
        </p:txBody>
      </p:sp>
      <p:pic>
        <p:nvPicPr>
          <p:cNvPr id="8200"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79613" y="1343025"/>
            <a:ext cx="5121275" cy="359886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8199"/>
                                        </p:tgtEl>
                                        <p:attrNameLst>
                                          <p:attrName>style.visibility</p:attrName>
                                        </p:attrNameLst>
                                      </p:cBhvr>
                                      <p:to>
                                        <p:strVal val="visible"/>
                                      </p:to>
                                    </p:set>
                                    <p:animEffect transition="in" filter="slide(fromBottom)">
                                      <p:cBhvr additive="repl">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288" y="260350"/>
            <a:ext cx="8353425" cy="833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smtClean="0">
                <a:latin typeface="Garamond" pitchFamily="16" charset="0"/>
              </a:rPr>
              <a:t>   Это город пережил во время войны блокаду. Как </a:t>
            </a:r>
            <a:r>
              <a:rPr lang="ru-RU" sz="2400" b="1" dirty="0">
                <a:latin typeface="Garamond" pitchFamily="16" charset="0"/>
              </a:rPr>
              <a:t>он назывался в годы Великой Отечественной войны?</a:t>
            </a:r>
          </a:p>
        </p:txBody>
      </p:sp>
      <p:sp>
        <p:nvSpPr>
          <p:cNvPr id="9218" name="Text Box 2"/>
          <p:cNvSpPr txBox="1">
            <a:spLocks noChangeArrowheads="1"/>
          </p:cNvSpPr>
          <p:nvPr/>
        </p:nvSpPr>
        <p:spPr bwMode="auto">
          <a:xfrm>
            <a:off x="107950" y="1406525"/>
            <a:ext cx="2233613"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Санкт – Петербург</a:t>
            </a:r>
            <a:r>
              <a:rPr lang="ru-RU">
                <a:latin typeface="Garamond" pitchFamily="16" charset="0"/>
              </a:rPr>
              <a:t> </a:t>
            </a:r>
          </a:p>
        </p:txBody>
      </p:sp>
      <p:sp>
        <p:nvSpPr>
          <p:cNvPr id="9219" name="Text Box 3"/>
          <p:cNvSpPr txBox="1">
            <a:spLocks noChangeArrowheads="1"/>
          </p:cNvSpPr>
          <p:nvPr/>
        </p:nvSpPr>
        <p:spPr bwMode="auto">
          <a:xfrm>
            <a:off x="2518909" y="1175492"/>
            <a:ext cx="2233612" cy="5254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sz="2800" b="1" dirty="0">
                <a:solidFill>
                  <a:srgbClr val="FF0000"/>
                </a:solidFill>
                <a:latin typeface="Garamond" pitchFamily="16" charset="0"/>
              </a:rPr>
              <a:t>Ленинград </a:t>
            </a:r>
          </a:p>
        </p:txBody>
      </p:sp>
      <p:sp>
        <p:nvSpPr>
          <p:cNvPr id="9220" name="Text Box 4"/>
          <p:cNvSpPr txBox="1">
            <a:spLocks noChangeArrowheads="1"/>
          </p:cNvSpPr>
          <p:nvPr/>
        </p:nvSpPr>
        <p:spPr bwMode="auto">
          <a:xfrm>
            <a:off x="4859338" y="140652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Петроград </a:t>
            </a:r>
          </a:p>
        </p:txBody>
      </p:sp>
      <p:sp>
        <p:nvSpPr>
          <p:cNvPr id="9221" name="Text Box 5"/>
          <p:cNvSpPr txBox="1">
            <a:spLocks noChangeArrowheads="1"/>
          </p:cNvSpPr>
          <p:nvPr/>
        </p:nvSpPr>
        <p:spPr bwMode="auto">
          <a:xfrm>
            <a:off x="7234238" y="140652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Североград </a:t>
            </a:r>
          </a:p>
        </p:txBody>
      </p:sp>
      <p:sp>
        <p:nvSpPr>
          <p:cNvPr id="9222"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9223" name="Text Box 7"/>
          <p:cNvSpPr txBox="1">
            <a:spLocks noChangeArrowheads="1"/>
          </p:cNvSpPr>
          <p:nvPr/>
        </p:nvSpPr>
        <p:spPr bwMode="auto">
          <a:xfrm>
            <a:off x="358775" y="5013325"/>
            <a:ext cx="8785225" cy="1941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Блокада Ленинграда</a:t>
            </a:r>
            <a:r>
              <a:rPr lang="ru-RU" sz="2000" i="1" dirty="0">
                <a:latin typeface="Garamond" pitchFamily="16" charset="0"/>
              </a:rPr>
              <a:t> — военная блокада города Ленинграда (ныне — Санкт-Петербург) во время Великой Отечественной войны длилась с 8 сентября 1941 года по 27 января 1944 года. За массовый героизм и мужество в защите Родины в Великой Отечественной войне 1941—1945 гг., проявленные защитниками блокадного Ленинграда, согласно Указу Президиума Верховного Совета СССР 8 мая 1965 г. городу присвоена высшая степень отличия — звание Город-герой.</a:t>
            </a:r>
          </a:p>
        </p:txBody>
      </p:sp>
      <p:pic>
        <p:nvPicPr>
          <p:cNvPr id="9224"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5513" y="1773238"/>
            <a:ext cx="4794250" cy="3238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fill="hold" nodeType="clickEffect">
                                  <p:stCondLst>
                                    <p:cond delay="0"/>
                                  </p:stCondLst>
                                  <p:childTnLst>
                                    <p:set>
                                      <p:cBhvr additive="repl">
                                        <p:cTn id="6" dur="1" fill="hold">
                                          <p:stCondLst>
                                            <p:cond delay="0"/>
                                          </p:stCondLst>
                                        </p:cTn>
                                        <p:tgtEl>
                                          <p:spTgt spid="9223"/>
                                        </p:tgtEl>
                                        <p:attrNameLst>
                                          <p:attrName>style.visibility</p:attrName>
                                        </p:attrNameLst>
                                      </p:cBhvr>
                                      <p:to>
                                        <p:strVal val="visible"/>
                                      </p:to>
                                    </p:set>
                                    <p:animEffect transition="in" filter="fade">
                                      <p:cBhvr additive="repl">
                                        <p:cTn id="7" dur="100"/>
                                        <p:tgtEl>
                                          <p:spTgt spid="9223"/>
                                        </p:tgtEl>
                                      </p:cBhvr>
                                    </p:animEffect>
                                    <p:anim calcmode="lin" valueType="num">
                                      <p:cBhvr additive="repl">
                                        <p:cTn id="8" dur="400" fill="hold"/>
                                        <p:tgtEl>
                                          <p:spTgt spid="9223"/>
                                        </p:tgtEl>
                                        <p:attrNameLst>
                                          <p:attrName>ppt_x</p:attrName>
                                        </p:attrNameLst>
                                      </p:cBhvr>
                                      <p:tavLst>
                                        <p:tav tm="100000">
                                          <p:val>
                                            <p:strVal val="#ppt_x"/>
                                          </p:val>
                                        </p:tav>
                                        <p:tav tm="100000">
                                          <p:val>
                                            <p:strVal val="#ppt_x"/>
                                          </p:val>
                                        </p:tav>
                                      </p:tavLst>
                                    </p:anim>
                                    <p:anim calcmode="lin" valueType="num">
                                      <p:cBhvr additive="repl">
                                        <p:cTn id="9" dur="400" fill="hold"/>
                                        <p:tgtEl>
                                          <p:spTgt spid="9223"/>
                                        </p:tgtEl>
                                        <p:attrNameLst>
                                          <p:attrName>ppt_y</p:attrName>
                                        </p:attrNameLst>
                                      </p:cBhvr>
                                      <p:tavLst>
                                        <p:tav tm="100000">
                                          <p:val>
                                            <p:strVal val="#ppt_y+0.31"/>
                                          </p:val>
                                        </p:tav>
                                        <p:tav tm="100000">
                                          <p:val>
                                            <p:strVal val="#ppt_y+0.31"/>
                                          </p:val>
                                        </p:tav>
                                      </p:tavLst>
                                    </p:anim>
                                    <p:anim calcmode="lin" valueType="num">
                                      <p:cBhvr additive="repl">
                                        <p:cTn id="10" dur="600" decel="50000" fill="hold">
                                          <p:stCondLst>
                                            <p:cond delay="400"/>
                                          </p:stCondLst>
                                        </p:cTn>
                                        <p:tgtEl>
                                          <p:spTgt spid="9223"/>
                                        </p:tgtEl>
                                        <p:attrNameLst>
                                          <p:attrName>ppt_x</p:attrName>
                                        </p:attrNameLst>
                                      </p:cBhvr>
                                      <p:tavLst>
                                        <p:tav tm="5000">
                                          <p:val>
                                            <p:strVal val="#ppt_x"/>
                                          </p:val>
                                        </p:tav>
                                        <p:tav tm="10000">
                                          <p:val>
                                            <p:strVal val="#ppt_x+0.0242"/>
                                          </p:val>
                                        </p:tav>
                                        <p:tav tm="15000">
                                          <p:val>
                                            <p:strVal val="#ppt_x+0.0479"/>
                                          </p:val>
                                        </p:tav>
                                        <p:tav tm="20000">
                                          <p:val>
                                            <p:strVal val="#ppt_x+0.0704"/>
                                          </p:val>
                                        </p:tav>
                                        <p:tav tm="25000">
                                          <p:val>
                                            <p:strVal val="#ppt_x+0.0911"/>
                                          </p:val>
                                        </p:tav>
                                        <p:tav tm="30000">
                                          <p:val>
                                            <p:strVal val="#ppt_x+0.1096"/>
                                          </p:val>
                                        </p:tav>
                                        <p:tav tm="35000">
                                          <p:val>
                                            <p:strVal val="#ppt_x+0.1254"/>
                                          </p:val>
                                        </p:tav>
                                        <p:tav tm="40000">
                                          <p:val>
                                            <p:strVal val="#ppt_x+0.1381"/>
                                          </p:val>
                                        </p:tav>
                                        <p:tav tm="45000">
                                          <p:val>
                                            <p:strVal val="#ppt_x+0.1474"/>
                                          </p:val>
                                        </p:tav>
                                        <p:tav tm="50000">
                                          <p:val>
                                            <p:strVal val="#ppt_x+0.1531"/>
                                          </p:val>
                                        </p:tav>
                                        <p:tav tm="55000">
                                          <p:val>
                                            <p:strVal val="#ppt_x+0.1550"/>
                                          </p:val>
                                        </p:tav>
                                        <p:tav tm="60000">
                                          <p:val>
                                            <p:strVal val="#ppt_x+0.1531"/>
                                          </p:val>
                                        </p:tav>
                                        <p:tav tm="65000">
                                          <p:val>
                                            <p:strVal val="#ppt_x+0.1474"/>
                                          </p:val>
                                        </p:tav>
                                        <p:tav tm="70000">
                                          <p:val>
                                            <p:strVal val="#ppt_x+0.1381"/>
                                          </p:val>
                                        </p:tav>
                                        <p:tav tm="75000">
                                          <p:val>
                                            <p:strVal val="#ppt_x+0.1254"/>
                                          </p:val>
                                        </p:tav>
                                        <p:tav tm="80000">
                                          <p:val>
                                            <p:strVal val="#ppt_x+0.1096"/>
                                          </p:val>
                                        </p:tav>
                                        <p:tav tm="85000">
                                          <p:val>
                                            <p:strVal val="#ppt_x+0.0911"/>
                                          </p:val>
                                        </p:tav>
                                        <p:tav tm="90000">
                                          <p:val>
                                            <p:strVal val="#ppt_x+0.0704"/>
                                          </p:val>
                                        </p:tav>
                                        <p:tav tm="95000">
                                          <p:val>
                                            <p:strVal val="#ppt_x+0.0479"/>
                                          </p:val>
                                        </p:tav>
                                        <p:tav tm="100000">
                                          <p:val>
                                            <p:strVal val="#ppt_x+0.0242"/>
                                          </p:val>
                                        </p:tav>
                                        <p:tav tm="100000">
                                          <p:val>
                                            <p:strVal val="#ppt_x"/>
                                          </p:val>
                                        </p:tav>
                                      </p:tavLst>
                                    </p:anim>
                                    <p:anim calcmode="lin" valueType="num">
                                      <p:cBhvr additive="repl">
                                        <p:cTn id="11" dur="600" decel="50000" fill="hold">
                                          <p:stCondLst>
                                            <p:cond delay="400"/>
                                          </p:stCondLst>
                                        </p:cTn>
                                        <p:tgtEl>
                                          <p:spTgt spid="9223"/>
                                        </p:tgtEl>
                                        <p:attrNameLst>
                                          <p:attrName>ppt_y</p:attrName>
                                        </p:attrNameLst>
                                      </p:cBhvr>
                                      <p:tavLst>
                                        <p:tav tm="5000">
                                          <p:val>
                                            <p:strVal val="#ppt_y+0.31"/>
                                          </p:val>
                                        </p:tav>
                                        <p:tav tm="10000">
                                          <p:val>
                                            <p:strVal val="#ppt_y+0.308"/>
                                          </p:val>
                                        </p:tav>
                                        <p:tav tm="15000">
                                          <p:val>
                                            <p:strVal val="#ppt_y+0.3024"/>
                                          </p:val>
                                        </p:tav>
                                        <p:tav tm="20000">
                                          <p:val>
                                            <p:strVal val="#ppt_y+0.2931"/>
                                          </p:val>
                                        </p:tav>
                                        <p:tav tm="25000">
                                          <p:val>
                                            <p:strVal val="#ppt_y+0.2804"/>
                                          </p:val>
                                        </p:tav>
                                        <p:tav tm="30000">
                                          <p:val>
                                            <p:strVal val="#ppt_y+0.2646"/>
                                          </p:val>
                                        </p:tav>
                                        <p:tav tm="35000">
                                          <p:val>
                                            <p:strVal val="#ppt_y+0.2461"/>
                                          </p:val>
                                        </p:tav>
                                        <p:tav tm="40000">
                                          <p:val>
                                            <p:strVal val="#ppt_y+0.2253"/>
                                          </p:val>
                                        </p:tav>
                                        <p:tav tm="45000">
                                          <p:val>
                                            <p:strVal val="#ppt_y+0.2029"/>
                                          </p:val>
                                        </p:tav>
                                        <p:tav tm="50000">
                                          <p:val>
                                            <p:strVal val="#ppt_y+0.1792"/>
                                          </p:val>
                                        </p:tav>
                                        <p:tav tm="55000">
                                          <p:val>
                                            <p:strVal val="#ppt_y+0.155"/>
                                          </p:val>
                                        </p:tav>
                                        <p:tav tm="60000">
                                          <p:val>
                                            <p:strVal val="#ppt_y+0.1307"/>
                                          </p:val>
                                        </p:tav>
                                        <p:tav tm="65000">
                                          <p:val>
                                            <p:strVal val="#ppt_y+0.1071"/>
                                          </p:val>
                                        </p:tav>
                                        <p:tav tm="70000">
                                          <p:val>
                                            <p:strVal val="#ppt_y+0.0846"/>
                                          </p:val>
                                        </p:tav>
                                        <p:tav tm="75000">
                                          <p:val>
                                            <p:strVal val="#ppt_y+0.0639"/>
                                          </p:val>
                                        </p:tav>
                                        <p:tav tm="80000">
                                          <p:val>
                                            <p:strVal val="#ppt_y+0.0454"/>
                                          </p:val>
                                        </p:tav>
                                        <p:tav tm="85000">
                                          <p:val>
                                            <p:strVal val="#ppt_y+0.0296"/>
                                          </p:val>
                                        </p:tav>
                                        <p:tav tm="90000">
                                          <p:val>
                                            <p:strVal val="#ppt_y+0.0169"/>
                                          </p:val>
                                        </p:tav>
                                        <p:tav tm="95000">
                                          <p:val>
                                            <p:strVal val="#ppt_y+0.0076"/>
                                          </p:val>
                                        </p:tav>
                                        <p:tav tm="100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mph" presetSubtype="0" fill="remove" nodeType="clickEffect">
                                  <p:stCondLst>
                                    <p:cond delay="0"/>
                                  </p:stCondLst>
                                  <p:childTnLst>
                                    <p:animClr clrSpc="rgb" dir="cw">
                                      <p:cBhvr override="childStyle">
                                        <p:cTn id="15" dur="250" autoRev="1" fill="remove"/>
                                        <p:tgtEl>
                                          <p:spTgt spid="9219">
                                            <p:txEl>
                                              <p:pRg st="0" end="0"/>
                                            </p:txEl>
                                          </p:spTgt>
                                        </p:tgtEl>
                                        <p:attrNameLst>
                                          <p:attrName>style.color</p:attrName>
                                        </p:attrNameLst>
                                      </p:cBhvr>
                                      <p:to>
                                        <a:schemeClr val="bg1"/>
                                      </p:to>
                                    </p:animClr>
                                    <p:animClr clrSpc="rgb" dir="cw">
                                      <p:cBhvr>
                                        <p:cTn id="16" dur="250" autoRev="1" fill="remove"/>
                                        <p:tgtEl>
                                          <p:spTgt spid="9219">
                                            <p:txEl>
                                              <p:pRg st="0" end="0"/>
                                            </p:txEl>
                                          </p:spTgt>
                                        </p:tgtEl>
                                        <p:attrNameLst>
                                          <p:attrName>fillcolor</p:attrName>
                                        </p:attrNameLst>
                                      </p:cBhvr>
                                      <p:to>
                                        <a:schemeClr val="bg1"/>
                                      </p:to>
                                    </p:animClr>
                                    <p:set>
                                      <p:cBhvr>
                                        <p:cTn id="17" dur="250" autoRev="1" fill="remove"/>
                                        <p:tgtEl>
                                          <p:spTgt spid="9219">
                                            <p:txEl>
                                              <p:pRg st="0" end="0"/>
                                            </p:txEl>
                                          </p:spTgt>
                                        </p:tgtEl>
                                        <p:attrNameLst>
                                          <p:attrName>fill.type</p:attrName>
                                        </p:attrNameLst>
                                      </p:cBhvr>
                                      <p:to>
                                        <p:strVal val="solid"/>
                                      </p:to>
                                    </p:set>
                                    <p:set>
                                      <p:cBhvr>
                                        <p:cTn id="18" dur="250" autoRev="1" fill="remove"/>
                                        <p:tgtEl>
                                          <p:spTgt spid="921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95288" y="260350"/>
            <a:ext cx="8353425" cy="833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dirty="0">
                <a:latin typeface="Garamond" pitchFamily="16" charset="0"/>
              </a:rPr>
              <a:t>Как </a:t>
            </a:r>
            <a:r>
              <a:rPr lang="ru-RU" sz="2400" b="1" dirty="0" smtClean="0">
                <a:latin typeface="Garamond" pitchFamily="16" charset="0"/>
              </a:rPr>
              <a:t>назывался путь, который соединял </a:t>
            </a:r>
            <a:r>
              <a:rPr lang="ru-RU" sz="2400" b="1" dirty="0">
                <a:latin typeface="Garamond" pitchFamily="16" charset="0"/>
              </a:rPr>
              <a:t>осаждённый Ленинград с остальной страной?</a:t>
            </a:r>
          </a:p>
        </p:txBody>
      </p:sp>
      <p:sp>
        <p:nvSpPr>
          <p:cNvPr id="10242" name="Text Box 2"/>
          <p:cNvSpPr txBox="1">
            <a:spLocks noChangeArrowheads="1"/>
          </p:cNvSpPr>
          <p:nvPr/>
        </p:nvSpPr>
        <p:spPr bwMode="auto">
          <a:xfrm>
            <a:off x="107950" y="1341438"/>
            <a:ext cx="2233613"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latin typeface="Garamond" pitchFamily="16" charset="0"/>
              </a:rPr>
              <a:t>Дорога спасения</a:t>
            </a:r>
            <a:r>
              <a:rPr lang="ru-RU" dirty="0">
                <a:latin typeface="Garamond" pitchFamily="16" charset="0"/>
              </a:rPr>
              <a:t> </a:t>
            </a:r>
          </a:p>
        </p:txBody>
      </p:sp>
      <p:sp>
        <p:nvSpPr>
          <p:cNvPr id="10243" name="Text Box 3"/>
          <p:cNvSpPr txBox="1">
            <a:spLocks noChangeArrowheads="1"/>
          </p:cNvSpPr>
          <p:nvPr/>
        </p:nvSpPr>
        <p:spPr bwMode="auto">
          <a:xfrm>
            <a:off x="2195513" y="13414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Путь на землю</a:t>
            </a:r>
            <a:r>
              <a:rPr lang="ru-RU">
                <a:latin typeface="Garamond" pitchFamily="16" charset="0"/>
              </a:rPr>
              <a:t> </a:t>
            </a:r>
          </a:p>
        </p:txBody>
      </p:sp>
      <p:sp>
        <p:nvSpPr>
          <p:cNvPr id="10244" name="Text Box 4"/>
          <p:cNvSpPr txBox="1">
            <a:spLocks noChangeArrowheads="1"/>
          </p:cNvSpPr>
          <p:nvPr/>
        </p:nvSpPr>
        <p:spPr bwMode="auto">
          <a:xfrm>
            <a:off x="4643438" y="1341438"/>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dirty="0">
                <a:solidFill>
                  <a:srgbClr val="FF0000"/>
                </a:solidFill>
                <a:latin typeface="Garamond" pitchFamily="16" charset="0"/>
              </a:rPr>
              <a:t>Дорога жизни</a:t>
            </a:r>
            <a:r>
              <a:rPr lang="ru-RU" dirty="0">
                <a:solidFill>
                  <a:srgbClr val="FF0000"/>
                </a:solidFill>
                <a:latin typeface="Garamond" pitchFamily="16" charset="0"/>
              </a:rPr>
              <a:t> </a:t>
            </a:r>
          </a:p>
        </p:txBody>
      </p:sp>
      <p:sp>
        <p:nvSpPr>
          <p:cNvPr id="10245" name="Text Box 5"/>
          <p:cNvSpPr txBox="1">
            <a:spLocks noChangeArrowheads="1"/>
          </p:cNvSpPr>
          <p:nvPr/>
        </p:nvSpPr>
        <p:spPr bwMode="auto">
          <a:xfrm>
            <a:off x="7019925" y="1333500"/>
            <a:ext cx="2233613"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spcBef>
                <a:spcPts val="1125"/>
              </a:spcBef>
              <a:buClrTx/>
              <a:buFontTx/>
              <a:buNone/>
            </a:pPr>
            <a:r>
              <a:rPr lang="ru-RU" b="1">
                <a:latin typeface="Garamond" pitchFamily="16" charset="0"/>
              </a:rPr>
              <a:t>Безопасная дорога</a:t>
            </a:r>
            <a:r>
              <a:rPr lang="ru-RU">
                <a:latin typeface="Garamond" pitchFamily="16" charset="0"/>
              </a:rPr>
              <a:t> </a:t>
            </a:r>
          </a:p>
        </p:txBody>
      </p:sp>
      <p:sp>
        <p:nvSpPr>
          <p:cNvPr id="10246"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47" name="Text Box 7"/>
          <p:cNvSpPr txBox="1">
            <a:spLocks noChangeArrowheads="1"/>
          </p:cNvSpPr>
          <p:nvPr/>
        </p:nvSpPr>
        <p:spPr bwMode="auto">
          <a:xfrm>
            <a:off x="126678" y="5013176"/>
            <a:ext cx="8785225" cy="16333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sz="2000" b="1" i="1" dirty="0">
                <a:solidFill>
                  <a:srgbClr val="FFCC00"/>
                </a:solidFill>
                <a:latin typeface="Garamond" pitchFamily="16" charset="0"/>
              </a:rPr>
              <a:t>Дорога жизни</a:t>
            </a:r>
            <a:r>
              <a:rPr lang="ru-RU" sz="2000" i="1" dirty="0">
                <a:latin typeface="Garamond" pitchFamily="16" charset="0"/>
              </a:rPr>
              <a:t> — во время Великой Отечественной войны единственная транспортная магистраль через Ладожское озеро. В периоды навигации — по воде, зимой — по льду. Связывала с 12 сентября 1941 по март 1943 года блокадный Ленинград со страной. Автодорога, проложенная по льду, часто называется Ледовой дорогой жизни (официально — Военно-автомобильная дорога № 101).</a:t>
            </a:r>
          </a:p>
        </p:txBody>
      </p:sp>
      <p:pic>
        <p:nvPicPr>
          <p:cNvPr id="10248" name="Picture 8"/>
          <p:cNvPicPr>
            <a:picLocks noChangeAspect="1" noChangeArrowheads="1"/>
          </p:cNvPicPr>
          <p:nvPr/>
        </p:nvPicPr>
        <p:blipFill>
          <a:blip r:embed="rId3">
            <a:extLst>
              <a:ext uri="{28A0092B-C50C-407E-A947-70E740481C1C}">
                <a14:useLocalDpi xmlns="" xmlns:a14="http://schemas.microsoft.com/office/drawing/2010/main" val="0"/>
              </a:ext>
            </a:extLst>
          </a:blip>
          <a:srcRect r="1672" b="2496"/>
          <a:stretch>
            <a:fillRect/>
          </a:stretch>
        </p:blipFill>
        <p:spPr bwMode="auto">
          <a:xfrm>
            <a:off x="2132013" y="1844675"/>
            <a:ext cx="4879975" cy="3240088"/>
          </a:xfrm>
          <a:prstGeom prst="rect">
            <a:avLst/>
          </a:prstGeom>
          <a:noFill/>
          <a:ln>
            <a:noFill/>
          </a:ln>
          <a:effectLst/>
          <a:extLst>
            <a:ext uri="{909E8E84-426E-40DD-AFC4-6F175D3DCCD1}">
              <a14:hiddenFill xmlns="" xmlns:a14="http://schemas.microsoft.com/office/drawing/2010/main">
                <a:blipFill dpi="0" rotWithShape="0">
                  <a:blip/>
                  <a:srcRect r="1672" b="2496"/>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accel="100000" fill="hold" nodeType="clickEffect">
                                  <p:stCondLst>
                                    <p:cond delay="0"/>
                                  </p:stCondLst>
                                  <p:childTnLst>
                                    <p:set>
                                      <p:cBhvr additive="repl">
                                        <p:cTn id="6" dur="1" fill="hold">
                                          <p:stCondLst>
                                            <p:cond delay="0"/>
                                          </p:stCondLst>
                                        </p:cTn>
                                        <p:tgtEl>
                                          <p:spTgt spid="10247"/>
                                        </p:tgtEl>
                                        <p:attrNameLst>
                                          <p:attrName>style.visibility</p:attrName>
                                        </p:attrNameLst>
                                      </p:cBhvr>
                                      <p:to>
                                        <p:strVal val="visible"/>
                                      </p:to>
                                    </p:set>
                                    <p:anim calcmode="lin" valueType="num">
                                      <p:cBhvr additive="repl">
                                        <p:cTn id="7" dur="2000" fill="hold"/>
                                        <p:tgtEl>
                                          <p:spTgt spid="10247"/>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8" dur="2000" fill="hold"/>
                                        <p:tgtEl>
                                          <p:spTgt spid="10247"/>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9" dur="2000" fill="hold"/>
                                        <p:tgtEl>
                                          <p:spTgt spid="10247"/>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10" dur="2000" fill="hold"/>
                                        <p:tgtEl>
                                          <p:spTgt spid="10247"/>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95288" y="260350"/>
            <a:ext cx="8353425" cy="1190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FFFFFF"/>
                </a:solidFill>
                <a:latin typeface="Arial" charset="0"/>
                <a:ea typeface="Droid Sans Fallback" charset="0"/>
                <a:cs typeface="Droid Sans Fallback" charset="0"/>
              </a:defRPr>
            </a:lvl9pPr>
          </a:lstStyle>
          <a:p>
            <a:pPr algn="ctr">
              <a:spcBef>
                <a:spcPts val="1500"/>
              </a:spcBef>
              <a:buClrTx/>
              <a:buFontTx/>
              <a:buNone/>
            </a:pPr>
            <a:r>
              <a:rPr lang="ru-RU" sz="2400" b="1">
                <a:latin typeface="Garamond" pitchFamily="16" charset="0"/>
              </a:rPr>
              <a:t>Какой вид вооружения получил своё название в честь главнокомандующего советскими войсками?</a:t>
            </a:r>
          </a:p>
        </p:txBody>
      </p:sp>
      <p:sp>
        <p:nvSpPr>
          <p:cNvPr id="11266" name="Text Box 2"/>
          <p:cNvSpPr txBox="1">
            <a:spLocks noChangeArrowheads="1"/>
          </p:cNvSpPr>
          <p:nvPr/>
        </p:nvSpPr>
        <p:spPr bwMode="auto">
          <a:xfrm>
            <a:off x="179388" y="1262063"/>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Т-34 </a:t>
            </a:r>
          </a:p>
        </p:txBody>
      </p:sp>
      <p:sp>
        <p:nvSpPr>
          <p:cNvPr id="11267" name="Text Box 3"/>
          <p:cNvSpPr txBox="1">
            <a:spLocks noChangeArrowheads="1"/>
          </p:cNvSpPr>
          <p:nvPr/>
        </p:nvSpPr>
        <p:spPr bwMode="auto">
          <a:xfrm>
            <a:off x="3454400" y="3141663"/>
            <a:ext cx="22336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ИС-1 </a:t>
            </a:r>
          </a:p>
        </p:txBody>
      </p:sp>
      <p:sp>
        <p:nvSpPr>
          <p:cNvPr id="11268" name="Text Box 4"/>
          <p:cNvSpPr txBox="1">
            <a:spLocks noChangeArrowheads="1"/>
          </p:cNvSpPr>
          <p:nvPr/>
        </p:nvSpPr>
        <p:spPr bwMode="auto">
          <a:xfrm>
            <a:off x="3995738" y="144462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Ил-2</a:t>
            </a:r>
            <a:r>
              <a:rPr lang="ru-RU">
                <a:latin typeface="Garamond" pitchFamily="16" charset="0"/>
              </a:rPr>
              <a:t> </a:t>
            </a:r>
          </a:p>
        </p:txBody>
      </p:sp>
      <p:sp>
        <p:nvSpPr>
          <p:cNvPr id="11269" name="Text Box 5"/>
          <p:cNvSpPr txBox="1">
            <a:spLocks noChangeArrowheads="1"/>
          </p:cNvSpPr>
          <p:nvPr/>
        </p:nvSpPr>
        <p:spPr bwMode="auto">
          <a:xfrm>
            <a:off x="6659563" y="2492375"/>
            <a:ext cx="2233612"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spcBef>
                <a:spcPts val="1125"/>
              </a:spcBef>
              <a:buClrTx/>
              <a:buFontTx/>
              <a:buNone/>
            </a:pPr>
            <a:r>
              <a:rPr lang="ru-RU" b="1">
                <a:latin typeface="Garamond" pitchFamily="16" charset="0"/>
              </a:rPr>
              <a:t>Л-3 </a:t>
            </a:r>
          </a:p>
        </p:txBody>
      </p:sp>
      <p:sp>
        <p:nvSpPr>
          <p:cNvPr id="11270" name="Text Box 6"/>
          <p:cNvSpPr txBox="1">
            <a:spLocks noChangeArrowheads="1"/>
          </p:cNvSpPr>
          <p:nvPr/>
        </p:nvSpPr>
        <p:spPr bwMode="auto">
          <a:xfrm>
            <a:off x="107950" y="5373688"/>
            <a:ext cx="89281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1271" name="Text Box 7"/>
          <p:cNvSpPr txBox="1">
            <a:spLocks noChangeArrowheads="1"/>
          </p:cNvSpPr>
          <p:nvPr/>
        </p:nvSpPr>
        <p:spPr bwMode="auto">
          <a:xfrm>
            <a:off x="179388" y="5445125"/>
            <a:ext cx="8785225" cy="146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charset="0"/>
                <a:ea typeface="Droid Sans Fallback" charset="0"/>
                <a:cs typeface="Droid Sans Fallback" charset="0"/>
              </a:defRPr>
            </a:lvl9pPr>
          </a:lstStyle>
          <a:p>
            <a:pPr algn="ctr">
              <a:buClrTx/>
              <a:buFontTx/>
              <a:buNone/>
            </a:pPr>
            <a:r>
              <a:rPr lang="ru-RU">
                <a:latin typeface="Garamond" pitchFamily="16" charset="0"/>
              </a:rPr>
              <a:t> </a:t>
            </a:r>
            <a:r>
              <a:rPr lang="ru-RU" b="1" i="1">
                <a:solidFill>
                  <a:srgbClr val="FFCC00"/>
                </a:solidFill>
                <a:latin typeface="Garamond" pitchFamily="16" charset="0"/>
              </a:rPr>
              <a:t>ИС-1 </a:t>
            </a:r>
            <a:r>
              <a:rPr lang="ru-RU" i="1">
                <a:latin typeface="Garamond" pitchFamily="16" charset="0"/>
              </a:rPr>
              <a:t>— советский тяжёлый танк периода Великой Отечественной войны. Аббревиатура ИС означает «Иосиф Сталин» — официальное название серийных советских тяжёлых танков выпуска 1943—1953 гг. Индекс 1 соответствует первой серийной модели танка этого семейства.</a:t>
            </a:r>
          </a:p>
        </p:txBody>
      </p:sp>
      <p:pic>
        <p:nvPicPr>
          <p:cNvPr id="11272"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28775"/>
            <a:ext cx="2871788" cy="2159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73"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87675" y="3644900"/>
            <a:ext cx="2846388" cy="17986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74" name="Picture 1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492500" y="1844675"/>
            <a:ext cx="2997200" cy="10795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75" name="Picture 1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300788" y="3213100"/>
            <a:ext cx="2695575" cy="17986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1271"/>
                                        </p:tgtEl>
                                        <p:attrNameLst>
                                          <p:attrName>style.visibility</p:attrName>
                                        </p:attrNameLst>
                                      </p:cBhvr>
                                      <p:to>
                                        <p:strVal val="visible"/>
                                      </p:to>
                                    </p:set>
                                    <p:anim calcmode="lin" valueType="num">
                                      <p:cBhvr additive="repl">
                                        <p:cTn id="7" dur="500" decel="50000" fill="hold">
                                          <p:stCondLst>
                                            <p:cond delay="0"/>
                                          </p:stCondLst>
                                        </p:cTn>
                                        <p:tgtEl>
                                          <p:spTgt spid="11271"/>
                                        </p:tgtEl>
                                        <p:attrNameLst>
                                          <p:attrName>r</p:attrName>
                                        </p:attrNameLst>
                                      </p:cBhvr>
                                      <p:tavLst>
                                        <p:tav tm="100000">
                                          <p:val>
                                            <p:strVal val="-90"/>
                                          </p:val>
                                        </p:tav>
                                        <p:tav tm="100000">
                                          <p:val>
                                            <p:strVal val="0"/>
                                          </p:val>
                                        </p:tav>
                                      </p:tavLst>
                                    </p:anim>
                                    <p:anim calcmode="lin" valueType="num">
                                      <p:cBhvr additive="repl">
                                        <p:cTn id="8" dur="500" decel="50000" fill="hold">
                                          <p:stCondLst>
                                            <p:cond delay="0"/>
                                          </p:stCondLst>
                                        </p:cTn>
                                        <p:tgtEl>
                                          <p:spTgt spid="11271"/>
                                        </p:tgtEl>
                                        <p:attrNameLst>
                                          <p:attrName>ppt_w</p:attrName>
                                        </p:attrNameLst>
                                      </p:cBhvr>
                                      <p:tavLst>
                                        <p:tav tm="100000">
                                          <p:val>
                                            <p:strVal val="#ppt_w"/>
                                          </p:val>
                                        </p:tav>
                                        <p:tav tm="100000">
                                          <p:val>
                                            <p:strVal val="#ppt_w*.05"/>
                                          </p:val>
                                        </p:tav>
                                      </p:tavLst>
                                    </p:anim>
                                    <p:anim calcmode="lin" valueType="num">
                                      <p:cBhvr additive="repl">
                                        <p:cTn id="9" dur="500" accel="50000" fill="hold">
                                          <p:stCondLst>
                                            <p:cond delay="500"/>
                                          </p:stCondLst>
                                        </p:cTn>
                                        <p:tgtEl>
                                          <p:spTgt spid="11271"/>
                                        </p:tgtEl>
                                        <p:attrNameLst>
                                          <p:attrName>ppt_w</p:attrName>
                                        </p:attrNameLst>
                                      </p:cBhvr>
                                      <p:tavLst>
                                        <p:tav tm="100000">
                                          <p:val>
                                            <p:strVal val="#ppt_w*.05"/>
                                          </p:val>
                                        </p:tav>
                                        <p:tav tm="100000">
                                          <p:val>
                                            <p:strVal val="#ppt_w"/>
                                          </p:val>
                                        </p:tav>
                                      </p:tavLst>
                                    </p:anim>
                                    <p:anim calcmode="lin" valueType="num">
                                      <p:cBhvr additive="repl">
                                        <p:cTn id="10" dur="1000" fill="hold"/>
                                        <p:tgtEl>
                                          <p:spTgt spid="11271"/>
                                        </p:tgtEl>
                                        <p:attrNameLst>
                                          <p:attrName>ppt_h</p:attrName>
                                        </p:attrNameLst>
                                      </p:cBhvr>
                                      <p:tavLst>
                                        <p:tav tm="100000">
                                          <p:val>
                                            <p:strVal val="#ppt_h"/>
                                          </p:val>
                                        </p:tav>
                                        <p:tav tm="100000">
                                          <p:val>
                                            <p:strVal val="#ppt_h"/>
                                          </p:val>
                                        </p:tav>
                                      </p:tavLst>
                                    </p:anim>
                                    <p:anim calcmode="lin" valueType="num">
                                      <p:cBhvr additive="repl">
                                        <p:cTn id="11" dur="500" decel="50000" fill="hold">
                                          <p:stCondLst>
                                            <p:cond delay="0"/>
                                          </p:stCondLst>
                                        </p:cTn>
                                        <p:tgtEl>
                                          <p:spTgt spid="11271"/>
                                        </p:tgtEl>
                                        <p:attrNameLst>
                                          <p:attrName>ppt_x</p:attrName>
                                        </p:attrNameLst>
                                      </p:cBhvr>
                                      <p:tavLst>
                                        <p:tav tm="100000">
                                          <p:val>
                                            <p:strVal val="#ppt_x+.4"/>
                                          </p:val>
                                        </p:tav>
                                        <p:tav tm="100000">
                                          <p:val>
                                            <p:strVal val="#ppt_x"/>
                                          </p:val>
                                        </p:tav>
                                      </p:tavLst>
                                    </p:anim>
                                    <p:anim calcmode="lin" valueType="num">
                                      <p:cBhvr additive="repl">
                                        <p:cTn id="12" dur="500" decel="50000" fill="hold">
                                          <p:stCondLst>
                                            <p:cond delay="0"/>
                                          </p:stCondLst>
                                        </p:cTn>
                                        <p:tgtEl>
                                          <p:spTgt spid="11271"/>
                                        </p:tgtEl>
                                        <p:attrNameLst>
                                          <p:attrName>ppt_y</p:attrName>
                                        </p:attrNameLst>
                                      </p:cBhvr>
                                      <p:tavLst>
                                        <p:tav tm="100000">
                                          <p:val>
                                            <p:strVal val="#ppt_y-.2"/>
                                          </p:val>
                                        </p:tav>
                                        <p:tav tm="100000">
                                          <p:val>
                                            <p:strVal val="#ppt_y+.1"/>
                                          </p:val>
                                        </p:tav>
                                      </p:tavLst>
                                    </p:anim>
                                    <p:anim calcmode="lin" valueType="num">
                                      <p:cBhvr additive="repl">
                                        <p:cTn id="13" dur="500" accel="50000" fill="hold">
                                          <p:stCondLst>
                                            <p:cond delay="500"/>
                                          </p:stCondLst>
                                        </p:cTn>
                                        <p:tgtEl>
                                          <p:spTgt spid="11271"/>
                                        </p:tgtEl>
                                        <p:attrNameLst>
                                          <p:attrName>ppt_y</p:attrName>
                                        </p:attrNameLst>
                                      </p:cBhvr>
                                      <p:tavLst>
                                        <p:tav tm="100000">
                                          <p:val>
                                            <p:strVal val="#ppt_y+.1"/>
                                          </p:val>
                                        </p:tav>
                                        <p:tav tm="100000">
                                          <p:val>
                                            <p:strVal val="#ppt_y"/>
                                          </p:val>
                                        </p:tav>
                                      </p:tavLst>
                                    </p:anim>
                                    <p:animEffect transition="in" filter="fade">
                                      <p:cBhvr additive="repl">
                                        <p:cTn id="14" dur="1000" decel="50000">
                                          <p:stCondLst>
                                            <p:cond delay="0"/>
                                          </p:stCondLst>
                                        </p:cTn>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2.3"/>
</p:tagLst>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aramond"/>
        <a:ea typeface="Droid Sans Fallback"/>
        <a:cs typeface="Droid Sans Fallback"/>
      </a:majorFont>
      <a:minorFont>
        <a:latin typeface="Garamond"/>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1390</Words>
  <Application>Microsoft Office PowerPoint</Application>
  <PresentationFormat>Экран (4:3)</PresentationFormat>
  <Paragraphs>137</Paragraphs>
  <Slides>25</Slides>
  <Notes>20</Notes>
  <HiddenSlides>1</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Как называется памятник неизвестному солдату, который горит днём и ночью?</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 О ВОВ</dc:title>
  <dc:creator>Пименова Т. Н.</dc:creator>
  <cp:lastModifiedBy>Admin</cp:lastModifiedBy>
  <cp:revision>60</cp:revision>
  <cp:lastPrinted>1601-01-01T00:00:00Z</cp:lastPrinted>
  <dcterms:created xsi:type="dcterms:W3CDTF">2015-06-04T10:20:52Z</dcterms:created>
  <dcterms:modified xsi:type="dcterms:W3CDTF">2016-07-28T04:52:43Z</dcterms:modified>
  <cp:category>ДЛЯ ДОШКОЛЬНИКОВ</cp:category>
</cp:coreProperties>
</file>