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3"/>
  </p:notesMasterIdLst>
  <p:sldIdLst>
    <p:sldId id="298" r:id="rId2"/>
    <p:sldId id="296" r:id="rId3"/>
    <p:sldId id="258" r:id="rId4"/>
    <p:sldId id="259" r:id="rId5"/>
    <p:sldId id="260" r:id="rId6"/>
    <p:sldId id="288" r:id="rId7"/>
    <p:sldId id="290" r:id="rId8"/>
    <p:sldId id="291" r:id="rId9"/>
    <p:sldId id="292" r:id="rId10"/>
    <p:sldId id="294" r:id="rId11"/>
    <p:sldId id="29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81495" autoAdjust="0"/>
  </p:normalViewPr>
  <p:slideViewPr>
    <p:cSldViewPr>
      <p:cViewPr varScale="1">
        <p:scale>
          <a:sx n="74" d="100"/>
          <a:sy n="74" d="100"/>
        </p:scale>
        <p:origin x="-13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E0B3E4-E662-4296-B34A-E0B5F8BBEE4C}" type="datetimeFigureOut">
              <a:rPr lang="ru-RU" smtClean="0"/>
              <a:pPr/>
              <a:t>24.10.2020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931FF2-45F8-4567-AC35-7ACC055F3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24.10.2020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24.10.2020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24.10.2020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24.10.2020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24.10.2020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24.10.2020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-243408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315436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«</a:t>
            </a:r>
            <a:r>
              <a:rPr lang="ru-RU" b="1" dirty="0" smtClean="0">
                <a:solidFill>
                  <a:srgbClr val="FF0000"/>
                </a:solidFill>
              </a:rPr>
              <a:t>ЛЕГО - конструирование и робототехника как средство решения </a:t>
            </a:r>
            <a:r>
              <a:rPr lang="ru-RU" b="1" dirty="0" err="1" smtClean="0">
                <a:solidFill>
                  <a:srgbClr val="FF0000"/>
                </a:solidFill>
              </a:rPr>
              <a:t>воспитательно</a:t>
            </a:r>
            <a:r>
              <a:rPr lang="ru-RU" b="1" dirty="0" smtClean="0">
                <a:solidFill>
                  <a:srgbClr val="FF0000"/>
                </a:solidFill>
              </a:rPr>
              <a:t> - образовательного процесса</a:t>
            </a:r>
            <a:r>
              <a:rPr lang="ru-RU" dirty="0" smtClean="0">
                <a:solidFill>
                  <a:srgbClr val="FF0000"/>
                </a:solidFill>
              </a:rPr>
              <a:t> в </a:t>
            </a:r>
            <a:r>
              <a:rPr lang="ru-RU" b="1" dirty="0" smtClean="0">
                <a:solidFill>
                  <a:srgbClr val="FF0000"/>
                </a:solidFill>
              </a:rPr>
              <a:t>условиях ФГОС ДО»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7" name="Содержимое 3" descr="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80528" y="3493098"/>
            <a:ext cx="3600400" cy="336490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28800"/>
            <a:ext cx="8229600" cy="3816424"/>
          </a:xfrm>
        </p:spPr>
        <p:txBody>
          <a:bodyPr>
            <a:normAutofit/>
          </a:bodyPr>
          <a:lstStyle/>
          <a:p>
            <a:r>
              <a:rPr lang="ru-RU" sz="2200" dirty="0" smtClean="0"/>
              <a:t>В ходе образовательной деятельности дети становятся строителями, архитекторами и творцами, играя, они придумывают и воплощают в жизнь свои идеи. </a:t>
            </a:r>
            <a:br>
              <a:rPr lang="ru-RU" sz="2200" dirty="0" smtClean="0"/>
            </a:br>
            <a:r>
              <a:rPr lang="ru-RU" sz="2200" dirty="0" err="1" smtClean="0"/>
              <a:t>ЛЕГО-конструирование</a:t>
            </a:r>
            <a:r>
              <a:rPr lang="ru-RU" sz="2200" dirty="0" smtClean="0"/>
              <a:t> и образовательная робототехника - это новая педагогическая технология, представляет самые передовые направления науки и техники.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66555" y="4171986"/>
            <a:ext cx="3533437" cy="228134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23528" y="404664"/>
            <a:ext cx="8496944" cy="5688632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 algn="ctr">
              <a:buFont typeface="Wingdings" pitchFamily="2" charset="2"/>
              <a:buNone/>
            </a:pPr>
            <a:endParaRPr lang="en-US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0" indent="0" algn="ctr">
              <a:buFont typeface="Wingdings" pitchFamily="2" charset="2"/>
              <a:buNone/>
            </a:pPr>
            <a:endParaRPr lang="ru-RU" sz="4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0" indent="0" algn="ctr">
              <a:buFont typeface="Wingdings" pitchFamily="2" charset="2"/>
              <a:buNone/>
            </a:pPr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</a:t>
            </a:r>
            <a:endParaRPr lang="en-US" sz="4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0" indent="0" algn="ctr">
              <a:buFont typeface="Wingdings" pitchFamily="2" charset="2"/>
              <a:buNone/>
            </a:pPr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за внимание!</a:t>
            </a:r>
          </a:p>
        </p:txBody>
      </p:sp>
      <p:pic>
        <p:nvPicPr>
          <p:cNvPr id="6" name="Содержимое 3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66555" y="4171986"/>
            <a:ext cx="4613557" cy="22813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908720"/>
            <a:ext cx="806489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АКТУАЛЬНОСТЬ</a:t>
            </a:r>
            <a:endParaRPr lang="ru-RU" sz="2800" b="1" dirty="0" smtClean="0">
              <a:solidFill>
                <a:srgbClr val="C00000"/>
              </a:solidFill>
            </a:endParaRPr>
          </a:p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Лего-технологии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и робототехники значима в свете внедрения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ФГОС, т.к.: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Является великолепным средством для интеллектуального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развития дошкольников обеспечивающих интеграцию всех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образовательных областей (Познавательное развитие,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Речевое развитие, Художественно-эстетическое развитие,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Социально-коммуникативное развитие, Физическое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развитие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Позволяет педагогу сочетать образование, воспитание и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развитие дошкольников в режиме игры (учиться и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обучаться в игре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Формирует познавательную активность, способствует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воспитанию социально-активной личности, формирует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навыки общения и сотворчества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Объединяют игру с исследовательской и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экспериментальной деятельностью, предоставляют ребенку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возможность экспериментировать и созидать свой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собственный мир, где нет границ.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56895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известно применение конструкторов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Лего</a:t>
            </a:r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способствует: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Развитию у детей сенсорных представлений, поскольку используются детали разной формы, окрашенные в основные цвета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Развитию и совершенствованию высших психических функций (памяти, внимания, мышления, делается упор на развитие таких мыслительных процессов, как анализ, синтез, классификация, обобщение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Тренировки пальцев кистей рук, что очень важно для развития мелкой моторики и в дальнейшем поможет подготовить руку ребенка к письму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Сплочению детского коллектива, формированию чувства симпатии друг к другу, т.к. дети учатся совместно решать задачи, распределять роли, объяснять друг другу важность данного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конструктивного решения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Конструктивная деятельность очень тесно связана с развитием речи, т.к. (вначале с ребенком проговаривается, что он хочет построить, из каких деталей, почему, какое количество, размеры и т.д., что в дальнейшем помогает ребенку самому определять конечный результат работы.)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196752"/>
            <a:ext cx="8496944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Основные принципы</a:t>
            </a:r>
            <a:r>
              <a:rPr lang="ru-RU" sz="3200" dirty="0" smtClean="0"/>
              <a:t>: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/>
              <a:t>доступность и наглядность</a:t>
            </a:r>
            <a:r>
              <a:rPr lang="ru-RU" sz="2800" b="1" dirty="0" smtClean="0"/>
              <a:t>;</a:t>
            </a:r>
            <a:endParaRPr lang="ru-RU" sz="2800" b="1" dirty="0" smtClean="0"/>
          </a:p>
          <a:p>
            <a:pPr algn="ctr"/>
            <a:r>
              <a:rPr lang="ru-RU" sz="2800" b="1" dirty="0" smtClean="0"/>
              <a:t>последовательность и систематичность</a:t>
            </a:r>
          </a:p>
          <a:p>
            <a:pPr algn="ctr"/>
            <a:r>
              <a:rPr lang="ru-RU" sz="2800" b="1" dirty="0" smtClean="0"/>
              <a:t>обучения и воспитания</a:t>
            </a:r>
            <a:r>
              <a:rPr lang="ru-RU" sz="2800" b="1" dirty="0" smtClean="0"/>
              <a:t>;</a:t>
            </a:r>
            <a:endParaRPr lang="ru-RU" sz="2800" b="1" dirty="0" smtClean="0"/>
          </a:p>
          <a:p>
            <a:pPr algn="ctr"/>
            <a:r>
              <a:rPr lang="ru-RU" sz="2800" b="1" dirty="0" smtClean="0"/>
              <a:t>учёт возрастных и индивидуальных</a:t>
            </a:r>
          </a:p>
          <a:p>
            <a:pPr algn="ctr"/>
            <a:r>
              <a:rPr lang="ru-RU" sz="2800" b="1" dirty="0" smtClean="0"/>
              <a:t>особенностей детей.</a:t>
            </a:r>
            <a:endParaRPr lang="ru-RU" sz="2800" b="1" dirty="0"/>
          </a:p>
        </p:txBody>
      </p:sp>
      <p:pic>
        <p:nvPicPr>
          <p:cNvPr id="4" name="Содержимое 3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66555" y="4171986"/>
            <a:ext cx="4613557" cy="22813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052736"/>
            <a:ext cx="8352928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Основными формами конструктивной</a:t>
            </a:r>
          </a:p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деятельности детей являются</a:t>
            </a:r>
            <a:r>
              <a:rPr lang="ru-RU" sz="2800" dirty="0" smtClean="0">
                <a:solidFill>
                  <a:srgbClr val="C00000"/>
                </a:solidFill>
              </a:rPr>
              <a:t>:</a:t>
            </a:r>
            <a:endParaRPr lang="ru-RU" dirty="0" smtClean="0"/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образовательная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индивидуальная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самостоятельная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досуговая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коррекционная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сотворчество взрослых и детей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Данные формы направлены на интеграцию образовательных областей и стимулируют развитие потенциального творчества и способности каждого ребенка, обеспечивающие его готовность к непрерывному образованию.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Интеграция образовательных областей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Социально-коммуникативное развитие</a:t>
            </a:r>
          </a:p>
          <a:p>
            <a:pPr>
              <a:buNone/>
            </a:pPr>
            <a:r>
              <a:rPr lang="ru-RU" b="1" dirty="0" smtClean="0"/>
              <a:t>    </a:t>
            </a:r>
            <a:r>
              <a:rPr lang="ru-RU" sz="2800" b="1" dirty="0" smtClean="0"/>
              <a:t>ЛЕГО позволяет</a:t>
            </a:r>
            <a:r>
              <a:rPr lang="ru-RU" sz="2800" dirty="0" smtClean="0"/>
              <a:t>: создавать совместные постройки, объединенные одной идеей, одним проектом; развивать общение и взаимодействие ребенка со взрослыми и сверстниками;</a:t>
            </a:r>
          </a:p>
          <a:p>
            <a:pPr algn="ctr">
              <a:buNone/>
            </a:pPr>
            <a:endParaRPr lang="ru-RU" sz="2800" dirty="0" smtClean="0"/>
          </a:p>
          <a:p>
            <a:endParaRPr lang="ru-RU" dirty="0"/>
          </a:p>
        </p:txBody>
      </p:sp>
      <p:pic>
        <p:nvPicPr>
          <p:cNvPr id="6" name="Содержимое 3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66555" y="4171986"/>
            <a:ext cx="4613557" cy="22813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• Познавательное развитие</a:t>
            </a:r>
            <a:br>
              <a:rPr lang="ru-RU" sz="2800" dirty="0" smtClean="0">
                <a:solidFill>
                  <a:srgbClr val="FF0000"/>
                </a:solidFill>
              </a:rPr>
            </a:b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    В </a:t>
            </a:r>
            <a:r>
              <a:rPr lang="ru-RU" sz="2800" b="1" dirty="0" smtClean="0"/>
              <a:t>процессе ЛЕГО- конструирования</a:t>
            </a:r>
            <a:r>
              <a:rPr lang="ru-RU" sz="2800" dirty="0" smtClean="0"/>
              <a:t> дошкольники развивают математические способности, пересчитывая детали, блоки, крепления, вычисляя необходимое количество деталей, их форму, цвет, длину. Дети знакомятся с такими пространственными показателями, как симметричность и асимметричность, ориентировкой в пространстве.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Физическое развитие;</a:t>
            </a:r>
            <a:br>
              <a:rPr lang="ru-RU" sz="2800" dirty="0" smtClean="0">
                <a:solidFill>
                  <a:srgbClr val="FF0000"/>
                </a:solidFill>
              </a:rPr>
            </a:b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700808"/>
            <a:ext cx="8229600" cy="2304255"/>
          </a:xfrm>
        </p:spPr>
        <p:txBody>
          <a:bodyPr/>
          <a:lstStyle/>
          <a:p>
            <a:pPr marL="342900" lvl="3" indent="-342900">
              <a:buNone/>
            </a:pPr>
            <a:r>
              <a:rPr lang="ru-RU" sz="2800" dirty="0" smtClean="0"/>
              <a:t>    Помимо мелкой моторики обеих рук </a:t>
            </a:r>
            <a:r>
              <a:rPr lang="ru-RU" sz="2800" b="1" dirty="0" err="1" smtClean="0"/>
              <a:t>Лего</a:t>
            </a:r>
            <a:r>
              <a:rPr lang="ru-RU" sz="2800" b="1" dirty="0" smtClean="0"/>
              <a:t> – конструирование</a:t>
            </a:r>
            <a:r>
              <a:rPr lang="ru-RU" sz="2800" dirty="0" smtClean="0"/>
              <a:t> также способствует развитию крупной моторики. </a:t>
            </a:r>
            <a:r>
              <a:rPr lang="ru-RU" sz="2800" b="1" dirty="0" smtClean="0"/>
              <a:t>Конструктор </a:t>
            </a:r>
            <a:r>
              <a:rPr lang="ru-RU" sz="2800" b="1" dirty="0" err="1" smtClean="0"/>
              <a:t>лего</a:t>
            </a:r>
            <a:r>
              <a:rPr lang="ru-RU" sz="2800" dirty="0" smtClean="0"/>
              <a:t> можно использовать как инвентарь для проведения занятий по физической культуре.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6" name="Содержимое 3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66555" y="4171986"/>
            <a:ext cx="3533437" cy="22813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Художественно – эстетическое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196752"/>
            <a:ext cx="8229600" cy="492941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2800" dirty="0" smtClean="0"/>
              <a:t>При помощи деталей </a:t>
            </a:r>
            <a:r>
              <a:rPr lang="ru-RU" sz="2800" b="1" dirty="0" smtClean="0"/>
              <a:t>ЛЕГО</a:t>
            </a:r>
            <a:r>
              <a:rPr lang="ru-RU" sz="2800" dirty="0" smtClean="0"/>
              <a:t> можно познакомить детей не только с формой, величиной, но и с цветами. Усвоить такое понятие как </a:t>
            </a:r>
            <a:r>
              <a:rPr lang="ru-RU" sz="2800" i="1" dirty="0" smtClean="0"/>
              <a:t>«чередование»</a:t>
            </a:r>
            <a:r>
              <a:rPr lang="ru-RU" sz="2800" dirty="0" smtClean="0"/>
              <a:t> и применять чередование цветов в собственный постройках, создавая узоры с использованием различных цветов.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7">
  <a:themeElements>
    <a:clrScheme name="Другая 8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32423"/>
      </a:hlink>
      <a:folHlink>
        <a:srgbClr val="632423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Тема7</Template>
  <TotalTime>430</TotalTime>
  <Words>417</Words>
  <Application>Microsoft Office PowerPoint</Application>
  <PresentationFormat>Экран 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Тема7</vt:lpstr>
      <vt:lpstr>«ЛЕГО - конструирование и робототехника как средство решения воспитательно - образовательного процесса в условиях ФГОС ДО» </vt:lpstr>
      <vt:lpstr>Слайд 2</vt:lpstr>
      <vt:lpstr>Слайд 3</vt:lpstr>
      <vt:lpstr>Слайд 4</vt:lpstr>
      <vt:lpstr>Слайд 5</vt:lpstr>
      <vt:lpstr>Интеграция образовательных областей</vt:lpstr>
      <vt:lpstr>• Познавательное развитие </vt:lpstr>
      <vt:lpstr>Физическое развитие; </vt:lpstr>
      <vt:lpstr>Художественно – эстетическое</vt:lpstr>
      <vt:lpstr>В ходе образовательной деятельности дети становятся строителями, архитекторами и творцами, играя, они придумывают и воплощают в жизнь свои идеи.  ЛЕГО-конструирование и образовательная робототехника - это новая педагогическая технология, представляет самые передовые направления науки и техники. 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казенное дошкольное образовательное учреждение «Центр развития ребенка -детский сад №3», п. Таловая</dc:title>
  <dc:creator>Виктория</dc:creator>
  <cp:lastModifiedBy>Windows User</cp:lastModifiedBy>
  <cp:revision>49</cp:revision>
  <dcterms:created xsi:type="dcterms:W3CDTF">2019-08-17T04:30:19Z</dcterms:created>
  <dcterms:modified xsi:type="dcterms:W3CDTF">2020-10-24T17:00:24Z</dcterms:modified>
</cp:coreProperties>
</file>