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76" r:id="rId3"/>
    <p:sldId id="265" r:id="rId4"/>
    <p:sldId id="267" r:id="rId5"/>
    <p:sldId id="277" r:id="rId6"/>
    <p:sldId id="261" r:id="rId7"/>
    <p:sldId id="257" r:id="rId8"/>
    <p:sldId id="259" r:id="rId9"/>
    <p:sldId id="268" r:id="rId10"/>
    <p:sldId id="258" r:id="rId11"/>
    <p:sldId id="262" r:id="rId12"/>
    <p:sldId id="263" r:id="rId13"/>
    <p:sldId id="264" r:id="rId14"/>
    <p:sldId id="260" r:id="rId15"/>
    <p:sldId id="266" r:id="rId16"/>
    <p:sldId id="272" r:id="rId17"/>
    <p:sldId id="273" r:id="rId18"/>
    <p:sldId id="274" r:id="rId19"/>
    <p:sldId id="278" r:id="rId20"/>
    <p:sldId id="275" r:id="rId21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FF"/>
    <a:srgbClr val="FFFF69"/>
    <a:srgbClr val="00FFFF"/>
    <a:srgbClr val="00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569" autoAdjust="0"/>
  </p:normalViewPr>
  <p:slideViewPr>
    <p:cSldViewPr>
      <p:cViewPr>
        <p:scale>
          <a:sx n="60" d="100"/>
          <a:sy n="60" d="100"/>
        </p:scale>
        <p:origin x="-1146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17FB36-F2D7-4AC0-BCB8-0FCB4BDD56E5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0C31850-C941-411B-B3B9-22C1A9560C79}">
      <dgm:prSet custT="1"/>
      <dgm:spPr/>
      <dgm:t>
        <a:bodyPr/>
        <a:lstStyle/>
        <a:p>
          <a:pPr rtl="0"/>
          <a:r>
            <a:rPr lang="ru-RU" sz="1400" i="0" baseline="0" dirty="0" smtClean="0">
              <a:solidFill>
                <a:schemeClr val="tx1"/>
              </a:solidFill>
              <a:latin typeface="Georgia" pitchFamily="18" charset="0"/>
            </a:rPr>
            <a:t> МБОУ </a:t>
          </a:r>
          <a:r>
            <a:rPr lang="ru-RU" sz="1400" i="0" baseline="0" dirty="0" err="1" smtClean="0">
              <a:solidFill>
                <a:schemeClr val="tx1"/>
              </a:solidFill>
              <a:latin typeface="Georgia" pitchFamily="18" charset="0"/>
            </a:rPr>
            <a:t>ЦДиК</a:t>
          </a:r>
          <a:r>
            <a:rPr lang="ru-RU" sz="1400" i="0" baseline="0" dirty="0" smtClean="0">
              <a:solidFill>
                <a:schemeClr val="tx1"/>
              </a:solidFill>
              <a:latin typeface="Georgia" pitchFamily="18" charset="0"/>
            </a:rPr>
            <a:t> "Центр диагностики и консультирования", </a:t>
          </a:r>
          <a:endParaRPr lang="ru-RU" sz="1400" i="0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7B06E553-72F2-439E-A1AF-B2B775441C49}" type="parTrans" cxnId="{7A8083DB-AF1F-4788-8D79-70123FA6AA39}">
      <dgm:prSet/>
      <dgm:spPr/>
      <dgm:t>
        <a:bodyPr/>
        <a:lstStyle/>
        <a:p>
          <a:endParaRPr lang="ru-RU"/>
        </a:p>
      </dgm:t>
    </dgm:pt>
    <dgm:pt modelId="{EBC0CE74-4A9B-4357-8551-40DB6283D9C3}" type="sibTrans" cxnId="{7A8083DB-AF1F-4788-8D79-70123FA6AA39}">
      <dgm:prSet/>
      <dgm:spPr/>
      <dgm:t>
        <a:bodyPr/>
        <a:lstStyle/>
        <a:p>
          <a:endParaRPr lang="ru-RU"/>
        </a:p>
      </dgm:t>
    </dgm:pt>
    <dgm:pt modelId="{C7712CBF-2E9C-435D-A3AB-8B13D7DBB2B9}">
      <dgm:prSet custT="1"/>
      <dgm:spPr/>
      <dgm:t>
        <a:bodyPr/>
        <a:lstStyle/>
        <a:p>
          <a:pPr rtl="0"/>
          <a:r>
            <a:rPr lang="ru-RU" sz="1600" i="0" baseline="0" dirty="0" smtClean="0">
              <a:solidFill>
                <a:schemeClr val="tx1"/>
              </a:solidFill>
              <a:latin typeface="Georgia" pitchFamily="18" charset="0"/>
            </a:rPr>
            <a:t>МБОУ ДОД «Детская школа искусств</a:t>
          </a:r>
          <a:r>
            <a:rPr lang="ru-RU" sz="1500" i="0" baseline="0" dirty="0" smtClean="0">
              <a:solidFill>
                <a:schemeClr val="tx1"/>
              </a:solidFill>
            </a:rPr>
            <a:t>» №1, </a:t>
          </a:r>
          <a:endParaRPr lang="ru-RU" sz="1500" i="0" baseline="0" dirty="0">
            <a:solidFill>
              <a:schemeClr val="tx1"/>
            </a:solidFill>
          </a:endParaRPr>
        </a:p>
      </dgm:t>
    </dgm:pt>
    <dgm:pt modelId="{45A94C7E-B1B2-4828-A1CC-63A74625D3B2}" type="parTrans" cxnId="{F883245F-EFE6-4F4B-AB0C-548236CE51D7}">
      <dgm:prSet/>
      <dgm:spPr/>
      <dgm:t>
        <a:bodyPr/>
        <a:lstStyle/>
        <a:p>
          <a:endParaRPr lang="ru-RU"/>
        </a:p>
      </dgm:t>
    </dgm:pt>
    <dgm:pt modelId="{294A3FE6-79D8-4F7D-983C-483D723B787D}" type="sibTrans" cxnId="{F883245F-EFE6-4F4B-AB0C-548236CE51D7}">
      <dgm:prSet/>
      <dgm:spPr/>
      <dgm:t>
        <a:bodyPr/>
        <a:lstStyle/>
        <a:p>
          <a:endParaRPr lang="ru-RU"/>
        </a:p>
      </dgm:t>
    </dgm:pt>
    <dgm:pt modelId="{43C4CCEA-8759-4120-8447-CF7020669691}">
      <dgm:prSet custT="1"/>
      <dgm:spPr/>
      <dgm:t>
        <a:bodyPr/>
        <a:lstStyle/>
        <a:p>
          <a:pPr rtl="0"/>
          <a:r>
            <a:rPr lang="ru-RU" sz="1200" b="1" i="0" baseline="0" dirty="0" smtClean="0">
              <a:solidFill>
                <a:schemeClr val="tx1"/>
              </a:solidFill>
              <a:latin typeface="Georgia" pitchFamily="18" charset="0"/>
            </a:rPr>
            <a:t>МБОУ ДОД «Детский оздоровительный (спортивный</a:t>
          </a:r>
          <a:r>
            <a:rPr lang="ru-RU" sz="1200" i="0" baseline="0" dirty="0" smtClean="0">
              <a:solidFill>
                <a:schemeClr val="tx1"/>
              </a:solidFill>
              <a:latin typeface="Georgia" pitchFamily="18" charset="0"/>
            </a:rPr>
            <a:t>) </a:t>
          </a:r>
          <a:r>
            <a:rPr lang="ru-RU" sz="1200" b="1" i="0" baseline="0" dirty="0" smtClean="0">
              <a:solidFill>
                <a:schemeClr val="tx1"/>
              </a:solidFill>
              <a:latin typeface="Georgia" pitchFamily="18" charset="0"/>
            </a:rPr>
            <a:t>центр</a:t>
          </a:r>
          <a:r>
            <a:rPr lang="ru-RU" sz="1200" i="0" baseline="0" dirty="0" smtClean="0">
              <a:solidFill>
                <a:schemeClr val="tx1"/>
              </a:solidFill>
              <a:latin typeface="Georgia" pitchFamily="18" charset="0"/>
            </a:rPr>
            <a:t>», </a:t>
          </a:r>
          <a:endParaRPr lang="ru-RU" sz="1200" i="0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41424E56-F637-4D1B-8216-102AC032FF76}" type="parTrans" cxnId="{50729B17-33A4-4742-BAC0-6299F146AF9B}">
      <dgm:prSet/>
      <dgm:spPr/>
      <dgm:t>
        <a:bodyPr/>
        <a:lstStyle/>
        <a:p>
          <a:endParaRPr lang="ru-RU"/>
        </a:p>
      </dgm:t>
    </dgm:pt>
    <dgm:pt modelId="{A3D5AF10-112C-49AC-A9DA-C94F267C729D}" type="sibTrans" cxnId="{50729B17-33A4-4742-BAC0-6299F146AF9B}">
      <dgm:prSet/>
      <dgm:spPr/>
      <dgm:t>
        <a:bodyPr/>
        <a:lstStyle/>
        <a:p>
          <a:endParaRPr lang="ru-RU"/>
        </a:p>
      </dgm:t>
    </dgm:pt>
    <dgm:pt modelId="{02E12F55-D67A-492A-8E3F-A6308EBC1254}">
      <dgm:prSet custT="1"/>
      <dgm:spPr/>
      <dgm:t>
        <a:bodyPr/>
        <a:lstStyle/>
        <a:p>
          <a:pPr rtl="0"/>
          <a:r>
            <a:rPr lang="ru-RU" sz="1200" i="0" baseline="0" dirty="0" smtClean="0">
              <a:solidFill>
                <a:schemeClr val="tx1"/>
              </a:solidFill>
              <a:latin typeface="Georgia" pitchFamily="18" charset="0"/>
            </a:rPr>
            <a:t>МБОУ ДОД«Дворец детского (юношеского) творчества»,</a:t>
          </a:r>
          <a:endParaRPr lang="ru-RU" sz="1200" i="0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22D8C817-CA77-4B87-A8EF-37612F6E2462}" type="parTrans" cxnId="{B5ACE223-8479-4510-9C60-7550BA374C3F}">
      <dgm:prSet/>
      <dgm:spPr/>
      <dgm:t>
        <a:bodyPr/>
        <a:lstStyle/>
        <a:p>
          <a:endParaRPr lang="ru-RU"/>
        </a:p>
      </dgm:t>
    </dgm:pt>
    <dgm:pt modelId="{891B966B-FEDC-4CC8-A79E-1366F1CB571A}" type="sibTrans" cxnId="{B5ACE223-8479-4510-9C60-7550BA374C3F}">
      <dgm:prSet/>
      <dgm:spPr/>
      <dgm:t>
        <a:bodyPr/>
        <a:lstStyle/>
        <a:p>
          <a:endParaRPr lang="ru-RU"/>
        </a:p>
      </dgm:t>
    </dgm:pt>
    <dgm:pt modelId="{2E54DF74-DECB-4177-91B8-99BAEDDBB316}">
      <dgm:prSet/>
      <dgm:spPr/>
      <dgm:t>
        <a:bodyPr/>
        <a:lstStyle/>
        <a:p>
          <a:pPr rtl="0"/>
          <a:r>
            <a:rPr lang="ru-RU" i="0" baseline="0" dirty="0" smtClean="0">
              <a:solidFill>
                <a:schemeClr val="tx1"/>
              </a:solidFill>
              <a:latin typeface="Georgia" pitchFamily="18" charset="0"/>
            </a:rPr>
            <a:t>МУК «</a:t>
          </a:r>
          <a:r>
            <a:rPr lang="ru-RU" i="0" baseline="0" dirty="0" err="1" smtClean="0">
              <a:solidFill>
                <a:schemeClr val="tx1"/>
              </a:solidFill>
              <a:latin typeface="Georgia" pitchFamily="18" charset="0"/>
            </a:rPr>
            <a:t>Узловская</a:t>
          </a:r>
          <a:r>
            <a:rPr lang="ru-RU" i="0" baseline="0" dirty="0" smtClean="0">
              <a:solidFill>
                <a:schemeClr val="tx1"/>
              </a:solidFill>
              <a:latin typeface="Georgia" pitchFamily="18" charset="0"/>
            </a:rPr>
            <a:t> централизованная библиотечная система»</a:t>
          </a:r>
          <a:endParaRPr lang="ru-RU" i="0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5DC180FF-7581-4A2B-8C1C-79602734878F}" type="parTrans" cxnId="{DE9C4D48-1D15-42F5-A136-714D24BC4CA9}">
      <dgm:prSet/>
      <dgm:spPr/>
      <dgm:t>
        <a:bodyPr/>
        <a:lstStyle/>
        <a:p>
          <a:endParaRPr lang="ru-RU"/>
        </a:p>
      </dgm:t>
    </dgm:pt>
    <dgm:pt modelId="{B5F2A5D0-3D37-45C7-B18B-A89E0F9D996A}" type="sibTrans" cxnId="{DE9C4D48-1D15-42F5-A136-714D24BC4CA9}">
      <dgm:prSet/>
      <dgm:spPr/>
      <dgm:t>
        <a:bodyPr/>
        <a:lstStyle/>
        <a:p>
          <a:endParaRPr lang="ru-RU"/>
        </a:p>
      </dgm:t>
    </dgm:pt>
    <dgm:pt modelId="{707B4F27-FACF-4385-A33E-B09CEFF3B821}">
      <dgm:prSet custT="1"/>
      <dgm:spPr/>
      <dgm:t>
        <a:bodyPr/>
        <a:lstStyle/>
        <a:p>
          <a:pPr rtl="0"/>
          <a:endParaRPr lang="ru-RU" sz="1600" i="0" baseline="0" dirty="0" smtClean="0">
            <a:solidFill>
              <a:schemeClr val="tx1"/>
            </a:solidFill>
            <a:latin typeface="Georgia" pitchFamily="18" charset="0"/>
          </a:endParaRPr>
        </a:p>
        <a:p>
          <a:pPr rtl="0"/>
          <a:r>
            <a:rPr lang="ru-RU" sz="1600" i="0" baseline="0" dirty="0" smtClean="0">
              <a:solidFill>
                <a:schemeClr val="tx1"/>
              </a:solidFill>
              <a:latin typeface="Georgia" pitchFamily="18" charset="0"/>
            </a:rPr>
            <a:t>МУК «</a:t>
          </a:r>
          <a:r>
            <a:rPr lang="ru-RU" sz="1600" i="0" baseline="0" dirty="0" err="1" smtClean="0">
              <a:solidFill>
                <a:schemeClr val="tx1"/>
              </a:solidFill>
              <a:latin typeface="Georgia" pitchFamily="18" charset="0"/>
            </a:rPr>
            <a:t>Узловский</a:t>
          </a:r>
          <a:r>
            <a:rPr lang="ru-RU" sz="1600" i="0" baseline="0" dirty="0" smtClean="0">
              <a:solidFill>
                <a:schemeClr val="tx1"/>
              </a:solidFill>
              <a:latin typeface="Georgia" pitchFamily="18" charset="0"/>
            </a:rPr>
            <a:t> художественно-краеведческий музей».</a:t>
          </a:r>
        </a:p>
        <a:p>
          <a:pPr rtl="0"/>
          <a:endParaRPr lang="ru-RU" sz="1000" i="0" baseline="0" dirty="0"/>
        </a:p>
      </dgm:t>
    </dgm:pt>
    <dgm:pt modelId="{9D010A63-1984-4DB3-B6B9-A9A293091EDB}" type="parTrans" cxnId="{AA8E8753-E05B-4259-AE9D-9E9055FBFFD2}">
      <dgm:prSet/>
      <dgm:spPr/>
      <dgm:t>
        <a:bodyPr/>
        <a:lstStyle/>
        <a:p>
          <a:endParaRPr lang="ru-RU"/>
        </a:p>
      </dgm:t>
    </dgm:pt>
    <dgm:pt modelId="{C9BBDF77-1DE4-4C2B-BE8A-D50A7B961BAE}" type="sibTrans" cxnId="{AA8E8753-E05B-4259-AE9D-9E9055FBFFD2}">
      <dgm:prSet/>
      <dgm:spPr/>
      <dgm:t>
        <a:bodyPr/>
        <a:lstStyle/>
        <a:p>
          <a:endParaRPr lang="ru-RU"/>
        </a:p>
      </dgm:t>
    </dgm:pt>
    <dgm:pt modelId="{66ECF2BA-1B00-4111-9752-4D411907EBDB}">
      <dgm:prSet custT="1"/>
      <dgm:spPr>
        <a:solidFill>
          <a:srgbClr val="00FF00"/>
        </a:solidFill>
      </dgm:spPr>
      <dgm:t>
        <a:bodyPr/>
        <a:lstStyle/>
        <a:p>
          <a:pPr rtl="0"/>
          <a:r>
            <a:rPr lang="ru-RU" sz="2000" b="1" i="1" baseline="0" dirty="0" smtClean="0">
              <a:solidFill>
                <a:srgbClr val="C00000"/>
              </a:solidFill>
              <a:latin typeface="Georgia" pitchFamily="18" charset="0"/>
            </a:rPr>
            <a:t>Социальные партнёры МДОУ № 23 </a:t>
          </a:r>
          <a:r>
            <a:rPr lang="ru-RU" sz="1000" b="1" i="1" baseline="0" dirty="0" smtClean="0">
              <a:solidFill>
                <a:srgbClr val="C00000"/>
              </a:solidFill>
              <a:latin typeface="Georgia" pitchFamily="18" charset="0"/>
            </a:rPr>
            <a:t>( на договорной основе</a:t>
          </a:r>
          <a:r>
            <a:rPr lang="ru-RU" sz="2000" b="1" i="1" baseline="0" dirty="0" smtClean="0">
              <a:solidFill>
                <a:srgbClr val="C00000"/>
              </a:solidFill>
              <a:latin typeface="Georgia" pitchFamily="18" charset="0"/>
            </a:rPr>
            <a:t>)</a:t>
          </a:r>
          <a:endParaRPr lang="ru-RU" sz="2000" b="1" i="1" dirty="0">
            <a:solidFill>
              <a:srgbClr val="C00000"/>
            </a:solidFill>
            <a:latin typeface="Georgia" pitchFamily="18" charset="0"/>
          </a:endParaRPr>
        </a:p>
      </dgm:t>
    </dgm:pt>
    <dgm:pt modelId="{9DF818F2-6391-4C12-9623-13BA7D780249}" type="parTrans" cxnId="{31F77BCD-62B7-4E6A-8F18-D58C97ADCEE9}">
      <dgm:prSet/>
      <dgm:spPr/>
      <dgm:t>
        <a:bodyPr/>
        <a:lstStyle/>
        <a:p>
          <a:endParaRPr lang="ru-RU"/>
        </a:p>
      </dgm:t>
    </dgm:pt>
    <dgm:pt modelId="{24F4AD21-D042-4B8D-9F4A-9499010344DD}" type="sibTrans" cxnId="{31F77BCD-62B7-4E6A-8F18-D58C97ADCEE9}">
      <dgm:prSet/>
      <dgm:spPr/>
      <dgm:t>
        <a:bodyPr/>
        <a:lstStyle/>
        <a:p>
          <a:endParaRPr lang="ru-RU"/>
        </a:p>
      </dgm:t>
    </dgm:pt>
    <dgm:pt modelId="{E92BFC25-CBF4-4290-8D3B-24E9D3D97598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Georgia" pitchFamily="18" charset="0"/>
            </a:rPr>
            <a:t>МБОУ СОШ №1. </a:t>
          </a:r>
          <a:endParaRPr lang="ru-RU" sz="2000" dirty="0">
            <a:solidFill>
              <a:schemeClr val="tx1"/>
            </a:solidFill>
            <a:latin typeface="Georgia" pitchFamily="18" charset="0"/>
          </a:endParaRPr>
        </a:p>
      </dgm:t>
    </dgm:pt>
    <dgm:pt modelId="{48CE3584-D051-4B45-917D-D8B21F5D4F29}" type="parTrans" cxnId="{E9D3B654-4D67-452E-91AB-D9E6103862E9}">
      <dgm:prSet/>
      <dgm:spPr/>
      <dgm:t>
        <a:bodyPr/>
        <a:lstStyle/>
        <a:p>
          <a:endParaRPr lang="ru-RU"/>
        </a:p>
      </dgm:t>
    </dgm:pt>
    <dgm:pt modelId="{93FE973A-C03C-4EDB-918D-65E21AB79A54}" type="sibTrans" cxnId="{E9D3B654-4D67-452E-91AB-D9E6103862E9}">
      <dgm:prSet/>
      <dgm:spPr/>
      <dgm:t>
        <a:bodyPr/>
        <a:lstStyle/>
        <a:p>
          <a:endParaRPr lang="ru-RU"/>
        </a:p>
      </dgm:t>
    </dgm:pt>
    <dgm:pt modelId="{E6ED8F98-80BC-4B71-90EE-233921E56CB5}" type="pres">
      <dgm:prSet presAssocID="{ED17FB36-F2D7-4AC0-BCB8-0FCB4BDD56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D43C2B-76A0-4CFD-8F3B-A87E7E731667}" type="pres">
      <dgm:prSet presAssocID="{66ECF2BA-1B00-4111-9752-4D411907EBDB}" presName="boxAndChildren" presStyleCnt="0"/>
      <dgm:spPr/>
    </dgm:pt>
    <dgm:pt modelId="{C2213537-0A49-4C60-A567-64F553FA4DE2}" type="pres">
      <dgm:prSet presAssocID="{66ECF2BA-1B00-4111-9752-4D411907EBDB}" presName="parentTextBox" presStyleLbl="node1" presStyleIdx="0" presStyleCnt="8" custScaleY="70586"/>
      <dgm:spPr/>
      <dgm:t>
        <a:bodyPr/>
        <a:lstStyle/>
        <a:p>
          <a:endParaRPr lang="ru-RU"/>
        </a:p>
      </dgm:t>
    </dgm:pt>
    <dgm:pt modelId="{A298C577-A230-4FC4-A1AA-B38353EBB5D5}" type="pres">
      <dgm:prSet presAssocID="{C9BBDF77-1DE4-4C2B-BE8A-D50A7B961BAE}" presName="sp" presStyleCnt="0"/>
      <dgm:spPr/>
    </dgm:pt>
    <dgm:pt modelId="{ACA09AA6-246A-476C-B87A-19FE172C9FA7}" type="pres">
      <dgm:prSet presAssocID="{707B4F27-FACF-4385-A33E-B09CEFF3B821}" presName="arrowAndChildren" presStyleCnt="0"/>
      <dgm:spPr/>
    </dgm:pt>
    <dgm:pt modelId="{0A1B7F07-A693-4B77-830D-81A812DC4BC6}" type="pres">
      <dgm:prSet presAssocID="{707B4F27-FACF-4385-A33E-B09CEFF3B821}" presName="parentTextArrow" presStyleLbl="node1" presStyleIdx="1" presStyleCnt="8" custScaleY="71469" custLinFactNeighborY="-62227"/>
      <dgm:spPr/>
      <dgm:t>
        <a:bodyPr/>
        <a:lstStyle/>
        <a:p>
          <a:endParaRPr lang="ru-RU"/>
        </a:p>
      </dgm:t>
    </dgm:pt>
    <dgm:pt modelId="{89889EC8-D5D5-4768-98CF-6235E4F829CC}" type="pres">
      <dgm:prSet presAssocID="{93FE973A-C03C-4EDB-918D-65E21AB79A54}" presName="sp" presStyleCnt="0"/>
      <dgm:spPr/>
    </dgm:pt>
    <dgm:pt modelId="{6351F52A-E7C1-4753-80A3-3D2ADCBE9391}" type="pres">
      <dgm:prSet presAssocID="{E92BFC25-CBF4-4290-8D3B-24E9D3D97598}" presName="arrowAndChildren" presStyleCnt="0"/>
      <dgm:spPr/>
    </dgm:pt>
    <dgm:pt modelId="{8609B4F1-A89C-4224-ACE5-8D0BCC4C8845}" type="pres">
      <dgm:prSet presAssocID="{E92BFC25-CBF4-4290-8D3B-24E9D3D97598}" presName="parentTextArrow" presStyleLbl="node1" presStyleIdx="2" presStyleCnt="8" custScaleY="61705" custLinFactNeighborX="1887" custLinFactNeighborY="71155"/>
      <dgm:spPr/>
      <dgm:t>
        <a:bodyPr/>
        <a:lstStyle/>
        <a:p>
          <a:endParaRPr lang="ru-RU"/>
        </a:p>
      </dgm:t>
    </dgm:pt>
    <dgm:pt modelId="{712ADEA1-5B90-446C-AB0E-289695B1F243}" type="pres">
      <dgm:prSet presAssocID="{B5F2A5D0-3D37-45C7-B18B-A89E0F9D996A}" presName="sp" presStyleCnt="0"/>
      <dgm:spPr/>
    </dgm:pt>
    <dgm:pt modelId="{F4C96C6E-4898-44FD-8852-EB47BC9B9473}" type="pres">
      <dgm:prSet presAssocID="{2E54DF74-DECB-4177-91B8-99BAEDDBB316}" presName="arrowAndChildren" presStyleCnt="0"/>
      <dgm:spPr/>
    </dgm:pt>
    <dgm:pt modelId="{1DD34007-B8B7-4A32-8973-5B95EA6060E7}" type="pres">
      <dgm:prSet presAssocID="{2E54DF74-DECB-4177-91B8-99BAEDDBB316}" presName="parentTextArrow" presStyleLbl="node1" presStyleIdx="3" presStyleCnt="8" custScaleY="85543"/>
      <dgm:spPr/>
      <dgm:t>
        <a:bodyPr/>
        <a:lstStyle/>
        <a:p>
          <a:endParaRPr lang="ru-RU"/>
        </a:p>
      </dgm:t>
    </dgm:pt>
    <dgm:pt modelId="{35F3CF1A-0E14-4834-AE0C-5F026340A006}" type="pres">
      <dgm:prSet presAssocID="{891B966B-FEDC-4CC8-A79E-1366F1CB571A}" presName="sp" presStyleCnt="0"/>
      <dgm:spPr/>
    </dgm:pt>
    <dgm:pt modelId="{13F2FC33-7C1E-4B28-973C-C08F7999D71C}" type="pres">
      <dgm:prSet presAssocID="{02E12F55-D67A-492A-8E3F-A6308EBC1254}" presName="arrowAndChildren" presStyleCnt="0"/>
      <dgm:spPr/>
    </dgm:pt>
    <dgm:pt modelId="{6DCB51AD-666E-499F-A11C-A263A6C4B907}" type="pres">
      <dgm:prSet presAssocID="{02E12F55-D67A-492A-8E3F-A6308EBC1254}" presName="parentTextArrow" presStyleLbl="node1" presStyleIdx="4" presStyleCnt="8" custScaleY="60900"/>
      <dgm:spPr/>
      <dgm:t>
        <a:bodyPr/>
        <a:lstStyle/>
        <a:p>
          <a:endParaRPr lang="ru-RU"/>
        </a:p>
      </dgm:t>
    </dgm:pt>
    <dgm:pt modelId="{0C4ED84D-D527-4863-B0F9-A6E83455B194}" type="pres">
      <dgm:prSet presAssocID="{A3D5AF10-112C-49AC-A9DA-C94F267C729D}" presName="sp" presStyleCnt="0"/>
      <dgm:spPr/>
    </dgm:pt>
    <dgm:pt modelId="{D109D01A-25C9-4410-B575-30E9805F3F4E}" type="pres">
      <dgm:prSet presAssocID="{43C4CCEA-8759-4120-8447-CF7020669691}" presName="arrowAndChildren" presStyleCnt="0"/>
      <dgm:spPr/>
    </dgm:pt>
    <dgm:pt modelId="{626B1530-B8EF-4EF6-B48E-7222AD30CF4F}" type="pres">
      <dgm:prSet presAssocID="{43C4CCEA-8759-4120-8447-CF7020669691}" presName="parentTextArrow" presStyleLbl="node1" presStyleIdx="5" presStyleCnt="8" custScaleY="62784"/>
      <dgm:spPr/>
      <dgm:t>
        <a:bodyPr/>
        <a:lstStyle/>
        <a:p>
          <a:endParaRPr lang="ru-RU"/>
        </a:p>
      </dgm:t>
    </dgm:pt>
    <dgm:pt modelId="{EFA1A11F-58F6-45DD-AFB3-5BADA42F65D6}" type="pres">
      <dgm:prSet presAssocID="{294A3FE6-79D8-4F7D-983C-483D723B787D}" presName="sp" presStyleCnt="0"/>
      <dgm:spPr/>
    </dgm:pt>
    <dgm:pt modelId="{24EADAEB-6FA5-48B8-B456-CB3F8DF99C71}" type="pres">
      <dgm:prSet presAssocID="{C7712CBF-2E9C-435D-A3AB-8B13D7DBB2B9}" presName="arrowAndChildren" presStyleCnt="0"/>
      <dgm:spPr/>
    </dgm:pt>
    <dgm:pt modelId="{ACEFAE69-0374-40FD-B20F-56B13E8EC19C}" type="pres">
      <dgm:prSet presAssocID="{C7712CBF-2E9C-435D-A3AB-8B13D7DBB2B9}" presName="parentTextArrow" presStyleLbl="node1" presStyleIdx="6" presStyleCnt="8" custScaleY="67761" custLinFactNeighborY="6938"/>
      <dgm:spPr/>
      <dgm:t>
        <a:bodyPr/>
        <a:lstStyle/>
        <a:p>
          <a:endParaRPr lang="ru-RU"/>
        </a:p>
      </dgm:t>
    </dgm:pt>
    <dgm:pt modelId="{1935D5B9-9C8C-4E04-AE09-384B7EA3B566}" type="pres">
      <dgm:prSet presAssocID="{EBC0CE74-4A9B-4357-8551-40DB6283D9C3}" presName="sp" presStyleCnt="0"/>
      <dgm:spPr/>
    </dgm:pt>
    <dgm:pt modelId="{0E04EFD4-E5B7-4565-AD0A-5826CFA12BEA}" type="pres">
      <dgm:prSet presAssocID="{E0C31850-C941-411B-B3B9-22C1A9560C79}" presName="arrowAndChildren" presStyleCnt="0"/>
      <dgm:spPr/>
    </dgm:pt>
    <dgm:pt modelId="{7B889CB3-F0CB-4D76-9B14-73BA61AF4860}" type="pres">
      <dgm:prSet presAssocID="{E0C31850-C941-411B-B3B9-22C1A9560C79}" presName="parentTextArrow" presStyleLbl="node1" presStyleIdx="7" presStyleCnt="8"/>
      <dgm:spPr/>
      <dgm:t>
        <a:bodyPr/>
        <a:lstStyle/>
        <a:p>
          <a:endParaRPr lang="ru-RU"/>
        </a:p>
      </dgm:t>
    </dgm:pt>
  </dgm:ptLst>
  <dgm:cxnLst>
    <dgm:cxn modelId="{E9D3B654-4D67-452E-91AB-D9E6103862E9}" srcId="{ED17FB36-F2D7-4AC0-BCB8-0FCB4BDD56E5}" destId="{E92BFC25-CBF4-4290-8D3B-24E9D3D97598}" srcOrd="5" destOrd="0" parTransId="{48CE3584-D051-4B45-917D-D8B21F5D4F29}" sibTransId="{93FE973A-C03C-4EDB-918D-65E21AB79A54}"/>
    <dgm:cxn modelId="{A17A7957-E410-4355-8046-4248C99AD220}" type="presOf" srcId="{ED17FB36-F2D7-4AC0-BCB8-0FCB4BDD56E5}" destId="{E6ED8F98-80BC-4B71-90EE-233921E56CB5}" srcOrd="0" destOrd="0" presId="urn:microsoft.com/office/officeart/2005/8/layout/process4"/>
    <dgm:cxn modelId="{FA92B3EB-1BC0-4F01-B7BB-8329CBA8EAAC}" type="presOf" srcId="{43C4CCEA-8759-4120-8447-CF7020669691}" destId="{626B1530-B8EF-4EF6-B48E-7222AD30CF4F}" srcOrd="0" destOrd="0" presId="urn:microsoft.com/office/officeart/2005/8/layout/process4"/>
    <dgm:cxn modelId="{7A8083DB-AF1F-4788-8D79-70123FA6AA39}" srcId="{ED17FB36-F2D7-4AC0-BCB8-0FCB4BDD56E5}" destId="{E0C31850-C941-411B-B3B9-22C1A9560C79}" srcOrd="0" destOrd="0" parTransId="{7B06E553-72F2-439E-A1AF-B2B775441C49}" sibTransId="{EBC0CE74-4A9B-4357-8551-40DB6283D9C3}"/>
    <dgm:cxn modelId="{B5ACE223-8479-4510-9C60-7550BA374C3F}" srcId="{ED17FB36-F2D7-4AC0-BCB8-0FCB4BDD56E5}" destId="{02E12F55-D67A-492A-8E3F-A6308EBC1254}" srcOrd="3" destOrd="0" parTransId="{22D8C817-CA77-4B87-A8EF-37612F6E2462}" sibTransId="{891B966B-FEDC-4CC8-A79E-1366F1CB571A}"/>
    <dgm:cxn modelId="{D0BEF7B1-D125-4C9A-B69B-D4B1F011F1B0}" type="presOf" srcId="{E0C31850-C941-411B-B3B9-22C1A9560C79}" destId="{7B889CB3-F0CB-4D76-9B14-73BA61AF4860}" srcOrd="0" destOrd="0" presId="urn:microsoft.com/office/officeart/2005/8/layout/process4"/>
    <dgm:cxn modelId="{8326E566-9155-4CAF-94F0-94E067154A14}" type="presOf" srcId="{02E12F55-D67A-492A-8E3F-A6308EBC1254}" destId="{6DCB51AD-666E-499F-A11C-A263A6C4B907}" srcOrd="0" destOrd="0" presId="urn:microsoft.com/office/officeart/2005/8/layout/process4"/>
    <dgm:cxn modelId="{725A7E95-C962-4E58-9366-C23B3BF3F1B4}" type="presOf" srcId="{2E54DF74-DECB-4177-91B8-99BAEDDBB316}" destId="{1DD34007-B8B7-4A32-8973-5B95EA6060E7}" srcOrd="0" destOrd="0" presId="urn:microsoft.com/office/officeart/2005/8/layout/process4"/>
    <dgm:cxn modelId="{F883245F-EFE6-4F4B-AB0C-548236CE51D7}" srcId="{ED17FB36-F2D7-4AC0-BCB8-0FCB4BDD56E5}" destId="{C7712CBF-2E9C-435D-A3AB-8B13D7DBB2B9}" srcOrd="1" destOrd="0" parTransId="{45A94C7E-B1B2-4828-A1CC-63A74625D3B2}" sibTransId="{294A3FE6-79D8-4F7D-983C-483D723B787D}"/>
    <dgm:cxn modelId="{31F77BCD-62B7-4E6A-8F18-D58C97ADCEE9}" srcId="{ED17FB36-F2D7-4AC0-BCB8-0FCB4BDD56E5}" destId="{66ECF2BA-1B00-4111-9752-4D411907EBDB}" srcOrd="7" destOrd="0" parTransId="{9DF818F2-6391-4C12-9623-13BA7D780249}" sibTransId="{24F4AD21-D042-4B8D-9F4A-9499010344DD}"/>
    <dgm:cxn modelId="{DECF1125-822C-4658-9053-05E3C057779B}" type="presOf" srcId="{66ECF2BA-1B00-4111-9752-4D411907EBDB}" destId="{C2213537-0A49-4C60-A567-64F553FA4DE2}" srcOrd="0" destOrd="0" presId="urn:microsoft.com/office/officeart/2005/8/layout/process4"/>
    <dgm:cxn modelId="{AA8E8753-E05B-4259-AE9D-9E9055FBFFD2}" srcId="{ED17FB36-F2D7-4AC0-BCB8-0FCB4BDD56E5}" destId="{707B4F27-FACF-4385-A33E-B09CEFF3B821}" srcOrd="6" destOrd="0" parTransId="{9D010A63-1984-4DB3-B6B9-A9A293091EDB}" sibTransId="{C9BBDF77-1DE4-4C2B-BE8A-D50A7B961BAE}"/>
    <dgm:cxn modelId="{50729B17-33A4-4742-BAC0-6299F146AF9B}" srcId="{ED17FB36-F2D7-4AC0-BCB8-0FCB4BDD56E5}" destId="{43C4CCEA-8759-4120-8447-CF7020669691}" srcOrd="2" destOrd="0" parTransId="{41424E56-F637-4D1B-8216-102AC032FF76}" sibTransId="{A3D5AF10-112C-49AC-A9DA-C94F267C729D}"/>
    <dgm:cxn modelId="{DE9C4D48-1D15-42F5-A136-714D24BC4CA9}" srcId="{ED17FB36-F2D7-4AC0-BCB8-0FCB4BDD56E5}" destId="{2E54DF74-DECB-4177-91B8-99BAEDDBB316}" srcOrd="4" destOrd="0" parTransId="{5DC180FF-7581-4A2B-8C1C-79602734878F}" sibTransId="{B5F2A5D0-3D37-45C7-B18B-A89E0F9D996A}"/>
    <dgm:cxn modelId="{3C280329-901D-479B-A2B6-6DF895C7D885}" type="presOf" srcId="{C7712CBF-2E9C-435D-A3AB-8B13D7DBB2B9}" destId="{ACEFAE69-0374-40FD-B20F-56B13E8EC19C}" srcOrd="0" destOrd="0" presId="urn:microsoft.com/office/officeart/2005/8/layout/process4"/>
    <dgm:cxn modelId="{3CC128F6-E181-4C70-8E46-73FF2A7D9918}" type="presOf" srcId="{707B4F27-FACF-4385-A33E-B09CEFF3B821}" destId="{0A1B7F07-A693-4B77-830D-81A812DC4BC6}" srcOrd="0" destOrd="0" presId="urn:microsoft.com/office/officeart/2005/8/layout/process4"/>
    <dgm:cxn modelId="{9A8FEDD6-C736-4983-A6DA-BB5A4BED2EA2}" type="presOf" srcId="{E92BFC25-CBF4-4290-8D3B-24E9D3D97598}" destId="{8609B4F1-A89C-4224-ACE5-8D0BCC4C8845}" srcOrd="0" destOrd="0" presId="urn:microsoft.com/office/officeart/2005/8/layout/process4"/>
    <dgm:cxn modelId="{5D060EE8-6098-4997-B47D-1449C11D2DFB}" type="presParOf" srcId="{E6ED8F98-80BC-4B71-90EE-233921E56CB5}" destId="{9ED43C2B-76A0-4CFD-8F3B-A87E7E731667}" srcOrd="0" destOrd="0" presId="urn:microsoft.com/office/officeart/2005/8/layout/process4"/>
    <dgm:cxn modelId="{B1FCDAFE-DD52-4702-A9E1-F898D6A8E629}" type="presParOf" srcId="{9ED43C2B-76A0-4CFD-8F3B-A87E7E731667}" destId="{C2213537-0A49-4C60-A567-64F553FA4DE2}" srcOrd="0" destOrd="0" presId="urn:microsoft.com/office/officeart/2005/8/layout/process4"/>
    <dgm:cxn modelId="{FF5EF2A3-E09F-4A26-8C92-B522E0C92B44}" type="presParOf" srcId="{E6ED8F98-80BC-4B71-90EE-233921E56CB5}" destId="{A298C577-A230-4FC4-A1AA-B38353EBB5D5}" srcOrd="1" destOrd="0" presId="urn:microsoft.com/office/officeart/2005/8/layout/process4"/>
    <dgm:cxn modelId="{4586D208-BCC5-48B8-9A27-FCE97F888DF0}" type="presParOf" srcId="{E6ED8F98-80BC-4B71-90EE-233921E56CB5}" destId="{ACA09AA6-246A-476C-B87A-19FE172C9FA7}" srcOrd="2" destOrd="0" presId="urn:microsoft.com/office/officeart/2005/8/layout/process4"/>
    <dgm:cxn modelId="{86890107-7965-4E47-AD02-6E223157B755}" type="presParOf" srcId="{ACA09AA6-246A-476C-B87A-19FE172C9FA7}" destId="{0A1B7F07-A693-4B77-830D-81A812DC4BC6}" srcOrd="0" destOrd="0" presId="urn:microsoft.com/office/officeart/2005/8/layout/process4"/>
    <dgm:cxn modelId="{E95095C1-EE2F-4D39-908E-72F12C231A8C}" type="presParOf" srcId="{E6ED8F98-80BC-4B71-90EE-233921E56CB5}" destId="{89889EC8-D5D5-4768-98CF-6235E4F829CC}" srcOrd="3" destOrd="0" presId="urn:microsoft.com/office/officeart/2005/8/layout/process4"/>
    <dgm:cxn modelId="{9A278B2E-34CE-413F-98D6-570105309509}" type="presParOf" srcId="{E6ED8F98-80BC-4B71-90EE-233921E56CB5}" destId="{6351F52A-E7C1-4753-80A3-3D2ADCBE9391}" srcOrd="4" destOrd="0" presId="urn:microsoft.com/office/officeart/2005/8/layout/process4"/>
    <dgm:cxn modelId="{45138A4F-45AD-4D16-A23A-6666A21689EF}" type="presParOf" srcId="{6351F52A-E7C1-4753-80A3-3D2ADCBE9391}" destId="{8609B4F1-A89C-4224-ACE5-8D0BCC4C8845}" srcOrd="0" destOrd="0" presId="urn:microsoft.com/office/officeart/2005/8/layout/process4"/>
    <dgm:cxn modelId="{9C01833A-B963-4BB1-883E-D6C29EC8B197}" type="presParOf" srcId="{E6ED8F98-80BC-4B71-90EE-233921E56CB5}" destId="{712ADEA1-5B90-446C-AB0E-289695B1F243}" srcOrd="5" destOrd="0" presId="urn:microsoft.com/office/officeart/2005/8/layout/process4"/>
    <dgm:cxn modelId="{FB2D1164-9144-4BD0-9BDF-D9750CDC1C25}" type="presParOf" srcId="{E6ED8F98-80BC-4B71-90EE-233921E56CB5}" destId="{F4C96C6E-4898-44FD-8852-EB47BC9B9473}" srcOrd="6" destOrd="0" presId="urn:microsoft.com/office/officeart/2005/8/layout/process4"/>
    <dgm:cxn modelId="{DF9E5456-2D49-4A32-BF42-7AFCF32FD7EA}" type="presParOf" srcId="{F4C96C6E-4898-44FD-8852-EB47BC9B9473}" destId="{1DD34007-B8B7-4A32-8973-5B95EA6060E7}" srcOrd="0" destOrd="0" presId="urn:microsoft.com/office/officeart/2005/8/layout/process4"/>
    <dgm:cxn modelId="{A0BBF64E-6C8B-4FD9-9A0C-DBE1FE1ACE38}" type="presParOf" srcId="{E6ED8F98-80BC-4B71-90EE-233921E56CB5}" destId="{35F3CF1A-0E14-4834-AE0C-5F026340A006}" srcOrd="7" destOrd="0" presId="urn:microsoft.com/office/officeart/2005/8/layout/process4"/>
    <dgm:cxn modelId="{BD210B87-AC75-4C49-BA6A-7DB44579B71E}" type="presParOf" srcId="{E6ED8F98-80BC-4B71-90EE-233921E56CB5}" destId="{13F2FC33-7C1E-4B28-973C-C08F7999D71C}" srcOrd="8" destOrd="0" presId="urn:microsoft.com/office/officeart/2005/8/layout/process4"/>
    <dgm:cxn modelId="{B2D12714-ED7D-4235-A976-35F8002F7546}" type="presParOf" srcId="{13F2FC33-7C1E-4B28-973C-C08F7999D71C}" destId="{6DCB51AD-666E-499F-A11C-A263A6C4B907}" srcOrd="0" destOrd="0" presId="urn:microsoft.com/office/officeart/2005/8/layout/process4"/>
    <dgm:cxn modelId="{8FA212C0-087D-4B64-A7EC-7E45BEDF282D}" type="presParOf" srcId="{E6ED8F98-80BC-4B71-90EE-233921E56CB5}" destId="{0C4ED84D-D527-4863-B0F9-A6E83455B194}" srcOrd="9" destOrd="0" presId="urn:microsoft.com/office/officeart/2005/8/layout/process4"/>
    <dgm:cxn modelId="{985E7C3B-8626-4E16-9588-24B07186CB12}" type="presParOf" srcId="{E6ED8F98-80BC-4B71-90EE-233921E56CB5}" destId="{D109D01A-25C9-4410-B575-30E9805F3F4E}" srcOrd="10" destOrd="0" presId="urn:microsoft.com/office/officeart/2005/8/layout/process4"/>
    <dgm:cxn modelId="{508D3D4D-67E5-46CB-A1AD-20FCCD83FD5E}" type="presParOf" srcId="{D109D01A-25C9-4410-B575-30E9805F3F4E}" destId="{626B1530-B8EF-4EF6-B48E-7222AD30CF4F}" srcOrd="0" destOrd="0" presId="urn:microsoft.com/office/officeart/2005/8/layout/process4"/>
    <dgm:cxn modelId="{5B7A997E-7D18-4148-B042-7E4CFDCC35F1}" type="presParOf" srcId="{E6ED8F98-80BC-4B71-90EE-233921E56CB5}" destId="{EFA1A11F-58F6-45DD-AFB3-5BADA42F65D6}" srcOrd="11" destOrd="0" presId="urn:microsoft.com/office/officeart/2005/8/layout/process4"/>
    <dgm:cxn modelId="{D89C1340-C7AA-4D18-BCFA-C9C9491A3C9D}" type="presParOf" srcId="{E6ED8F98-80BC-4B71-90EE-233921E56CB5}" destId="{24EADAEB-6FA5-48B8-B456-CB3F8DF99C71}" srcOrd="12" destOrd="0" presId="urn:microsoft.com/office/officeart/2005/8/layout/process4"/>
    <dgm:cxn modelId="{2EBDE081-D1BC-4537-A084-55546468BFFB}" type="presParOf" srcId="{24EADAEB-6FA5-48B8-B456-CB3F8DF99C71}" destId="{ACEFAE69-0374-40FD-B20F-56B13E8EC19C}" srcOrd="0" destOrd="0" presId="urn:microsoft.com/office/officeart/2005/8/layout/process4"/>
    <dgm:cxn modelId="{107CB392-FBA4-4B20-9B64-3BDFC9D241E5}" type="presParOf" srcId="{E6ED8F98-80BC-4B71-90EE-233921E56CB5}" destId="{1935D5B9-9C8C-4E04-AE09-384B7EA3B566}" srcOrd="13" destOrd="0" presId="urn:microsoft.com/office/officeart/2005/8/layout/process4"/>
    <dgm:cxn modelId="{5C7200C2-06DC-4B7A-92DD-52E55B9932B8}" type="presParOf" srcId="{E6ED8F98-80BC-4B71-90EE-233921E56CB5}" destId="{0E04EFD4-E5B7-4565-AD0A-5826CFA12BEA}" srcOrd="14" destOrd="0" presId="urn:microsoft.com/office/officeart/2005/8/layout/process4"/>
    <dgm:cxn modelId="{AEFF6FCF-F94C-47CC-9ED5-F77C13100073}" type="presParOf" srcId="{0E04EFD4-E5B7-4565-AD0A-5826CFA12BEA}" destId="{7B889CB3-F0CB-4D76-9B14-73BA61AF486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213537-0A49-4C60-A567-64F553FA4DE2}">
      <dsp:nvSpPr>
        <dsp:cNvPr id="0" name=""/>
        <dsp:cNvSpPr/>
      </dsp:nvSpPr>
      <dsp:spPr>
        <a:xfrm>
          <a:off x="0" y="5805034"/>
          <a:ext cx="3816424" cy="529073"/>
        </a:xfrm>
        <a:prstGeom prst="rect">
          <a:avLst/>
        </a:prstGeom>
        <a:solidFill>
          <a:srgbClr val="00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baseline="0" dirty="0" smtClean="0">
              <a:solidFill>
                <a:srgbClr val="C00000"/>
              </a:solidFill>
              <a:latin typeface="Georgia" pitchFamily="18" charset="0"/>
            </a:rPr>
            <a:t>Социальные партнёры МДОУ № 23 </a:t>
          </a:r>
          <a:r>
            <a:rPr lang="ru-RU" sz="1000" b="1" i="1" kern="1200" baseline="0" dirty="0" smtClean="0">
              <a:solidFill>
                <a:srgbClr val="C00000"/>
              </a:solidFill>
              <a:latin typeface="Georgia" pitchFamily="18" charset="0"/>
            </a:rPr>
            <a:t>( на договорной основе</a:t>
          </a:r>
          <a:r>
            <a:rPr lang="ru-RU" sz="2000" b="1" i="1" kern="1200" baseline="0" dirty="0" smtClean="0">
              <a:solidFill>
                <a:srgbClr val="C00000"/>
              </a:solidFill>
              <a:latin typeface="Georgia" pitchFamily="18" charset="0"/>
            </a:rPr>
            <a:t>)</a:t>
          </a:r>
          <a:endParaRPr lang="ru-RU" sz="2000" b="1" i="1" kern="1200" dirty="0">
            <a:solidFill>
              <a:srgbClr val="C00000"/>
            </a:solidFill>
            <a:latin typeface="Georgia" pitchFamily="18" charset="0"/>
          </a:endParaRPr>
        </a:p>
      </dsp:txBody>
      <dsp:txXfrm>
        <a:off x="0" y="5805034"/>
        <a:ext cx="3816424" cy="529073"/>
      </dsp:txXfrm>
    </dsp:sp>
    <dsp:sp modelId="{0A1B7F07-A693-4B77-830D-81A812DC4BC6}">
      <dsp:nvSpPr>
        <dsp:cNvPr id="0" name=""/>
        <dsp:cNvSpPr/>
      </dsp:nvSpPr>
      <dsp:spPr>
        <a:xfrm rot="10800000">
          <a:off x="0" y="4275031"/>
          <a:ext cx="3816424" cy="823893"/>
        </a:xfrm>
        <a:prstGeom prst="upArrowCallout">
          <a:avLst/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i="0" kern="1200" baseline="0" dirty="0" smtClean="0">
            <a:solidFill>
              <a:schemeClr val="tx1"/>
            </a:solidFill>
            <a:latin typeface="Georgia" pitchFamily="18" charset="0"/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0" kern="1200" baseline="0" dirty="0" smtClean="0">
              <a:solidFill>
                <a:schemeClr val="tx1"/>
              </a:solidFill>
              <a:latin typeface="Georgia" pitchFamily="18" charset="0"/>
            </a:rPr>
            <a:t>МУК «</a:t>
          </a:r>
          <a:r>
            <a:rPr lang="ru-RU" sz="1600" i="0" kern="1200" baseline="0" dirty="0" err="1" smtClean="0">
              <a:solidFill>
                <a:schemeClr val="tx1"/>
              </a:solidFill>
              <a:latin typeface="Georgia" pitchFamily="18" charset="0"/>
            </a:rPr>
            <a:t>Узловский</a:t>
          </a:r>
          <a:r>
            <a:rPr lang="ru-RU" sz="1600" i="0" kern="1200" baseline="0" dirty="0" smtClean="0">
              <a:solidFill>
                <a:schemeClr val="tx1"/>
              </a:solidFill>
              <a:latin typeface="Georgia" pitchFamily="18" charset="0"/>
            </a:rPr>
            <a:t> художественно-краеведческий музей».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i="0" kern="1200" baseline="0" dirty="0"/>
        </a:p>
      </dsp:txBody>
      <dsp:txXfrm rot="10800000">
        <a:off x="0" y="4275031"/>
        <a:ext cx="3816424" cy="823893"/>
      </dsp:txXfrm>
    </dsp:sp>
    <dsp:sp modelId="{8609B4F1-A89C-4224-ACE5-8D0BCC4C8845}">
      <dsp:nvSpPr>
        <dsp:cNvPr id="0" name=""/>
        <dsp:cNvSpPr/>
      </dsp:nvSpPr>
      <dsp:spPr>
        <a:xfrm rot="10800000">
          <a:off x="0" y="5112566"/>
          <a:ext cx="3816424" cy="711334"/>
        </a:xfrm>
        <a:prstGeom prst="upArrowCallout">
          <a:avLst/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Georgia" pitchFamily="18" charset="0"/>
            </a:rPr>
            <a:t>МБОУ СОШ №1. </a:t>
          </a:r>
          <a:endParaRPr lang="ru-RU" sz="2000" kern="1200" dirty="0">
            <a:solidFill>
              <a:schemeClr val="tx1"/>
            </a:solidFill>
            <a:latin typeface="Georgia" pitchFamily="18" charset="0"/>
          </a:endParaRPr>
        </a:p>
      </dsp:txBody>
      <dsp:txXfrm rot="10800000">
        <a:off x="0" y="5112566"/>
        <a:ext cx="3816424" cy="711334"/>
      </dsp:txXfrm>
    </dsp:sp>
    <dsp:sp modelId="{1DD34007-B8B7-4A32-8973-5B95EA6060E7}">
      <dsp:nvSpPr>
        <dsp:cNvPr id="0" name=""/>
        <dsp:cNvSpPr/>
      </dsp:nvSpPr>
      <dsp:spPr>
        <a:xfrm rot="10800000">
          <a:off x="0" y="3317397"/>
          <a:ext cx="3816424" cy="986138"/>
        </a:xfrm>
        <a:prstGeom prst="upArrowCallout">
          <a:avLst/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i="0" kern="1200" baseline="0" dirty="0" smtClean="0">
              <a:solidFill>
                <a:schemeClr val="tx1"/>
              </a:solidFill>
              <a:latin typeface="Georgia" pitchFamily="18" charset="0"/>
            </a:rPr>
            <a:t>МУК «</a:t>
          </a:r>
          <a:r>
            <a:rPr lang="ru-RU" sz="1500" i="0" kern="1200" baseline="0" dirty="0" err="1" smtClean="0">
              <a:solidFill>
                <a:schemeClr val="tx1"/>
              </a:solidFill>
              <a:latin typeface="Georgia" pitchFamily="18" charset="0"/>
            </a:rPr>
            <a:t>Узловская</a:t>
          </a:r>
          <a:r>
            <a:rPr lang="ru-RU" sz="1500" i="0" kern="1200" baseline="0" dirty="0" smtClean="0">
              <a:solidFill>
                <a:schemeClr val="tx1"/>
              </a:solidFill>
              <a:latin typeface="Georgia" pitchFamily="18" charset="0"/>
            </a:rPr>
            <a:t> централизованная библиотечная система»</a:t>
          </a:r>
          <a:endParaRPr lang="ru-RU" sz="1500" i="0" kern="1200" baseline="0" dirty="0">
            <a:solidFill>
              <a:schemeClr val="tx1"/>
            </a:solidFill>
            <a:latin typeface="Georgia" pitchFamily="18" charset="0"/>
          </a:endParaRPr>
        </a:p>
      </dsp:txBody>
      <dsp:txXfrm rot="10800000">
        <a:off x="0" y="3317397"/>
        <a:ext cx="3816424" cy="986138"/>
      </dsp:txXfrm>
    </dsp:sp>
    <dsp:sp modelId="{6DCB51AD-666E-499F-A11C-A263A6C4B907}">
      <dsp:nvSpPr>
        <dsp:cNvPr id="0" name=""/>
        <dsp:cNvSpPr/>
      </dsp:nvSpPr>
      <dsp:spPr>
        <a:xfrm rot="10800000">
          <a:off x="0" y="2626585"/>
          <a:ext cx="3816424" cy="702054"/>
        </a:xfrm>
        <a:prstGeom prst="upArrowCallout">
          <a:avLst/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0" kern="1200" baseline="0" dirty="0" smtClean="0">
              <a:solidFill>
                <a:schemeClr val="tx1"/>
              </a:solidFill>
              <a:latin typeface="Georgia" pitchFamily="18" charset="0"/>
            </a:rPr>
            <a:t>МБОУ ДОД«Дворец детского (юношеского) творчества»,</a:t>
          </a:r>
          <a:endParaRPr lang="ru-RU" sz="1200" i="0" kern="1200" baseline="0" dirty="0">
            <a:solidFill>
              <a:schemeClr val="tx1"/>
            </a:solidFill>
            <a:latin typeface="Georgia" pitchFamily="18" charset="0"/>
          </a:endParaRPr>
        </a:p>
      </dsp:txBody>
      <dsp:txXfrm rot="10800000">
        <a:off x="0" y="2626585"/>
        <a:ext cx="3816424" cy="702054"/>
      </dsp:txXfrm>
    </dsp:sp>
    <dsp:sp modelId="{626B1530-B8EF-4EF6-B48E-7222AD30CF4F}">
      <dsp:nvSpPr>
        <dsp:cNvPr id="0" name=""/>
        <dsp:cNvSpPr/>
      </dsp:nvSpPr>
      <dsp:spPr>
        <a:xfrm rot="10800000">
          <a:off x="0" y="1914055"/>
          <a:ext cx="3816424" cy="723773"/>
        </a:xfrm>
        <a:prstGeom prst="upArrowCallout">
          <a:avLst/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baseline="0" dirty="0" smtClean="0">
              <a:solidFill>
                <a:schemeClr val="tx1"/>
              </a:solidFill>
              <a:latin typeface="Georgia" pitchFamily="18" charset="0"/>
            </a:rPr>
            <a:t>МБОУ ДОД «Детский оздоровительный (спортивный</a:t>
          </a:r>
          <a:r>
            <a:rPr lang="ru-RU" sz="1200" i="0" kern="1200" baseline="0" dirty="0" smtClean="0">
              <a:solidFill>
                <a:schemeClr val="tx1"/>
              </a:solidFill>
              <a:latin typeface="Georgia" pitchFamily="18" charset="0"/>
            </a:rPr>
            <a:t>) </a:t>
          </a:r>
          <a:r>
            <a:rPr lang="ru-RU" sz="1200" b="1" i="0" kern="1200" baseline="0" dirty="0" smtClean="0">
              <a:solidFill>
                <a:schemeClr val="tx1"/>
              </a:solidFill>
              <a:latin typeface="Georgia" pitchFamily="18" charset="0"/>
            </a:rPr>
            <a:t>центр</a:t>
          </a:r>
          <a:r>
            <a:rPr lang="ru-RU" sz="1200" i="0" kern="1200" baseline="0" dirty="0" smtClean="0">
              <a:solidFill>
                <a:schemeClr val="tx1"/>
              </a:solidFill>
              <a:latin typeface="Georgia" pitchFamily="18" charset="0"/>
            </a:rPr>
            <a:t>», </a:t>
          </a:r>
          <a:endParaRPr lang="ru-RU" sz="1200" i="0" kern="1200" baseline="0" dirty="0">
            <a:solidFill>
              <a:schemeClr val="tx1"/>
            </a:solidFill>
            <a:latin typeface="Georgia" pitchFamily="18" charset="0"/>
          </a:endParaRPr>
        </a:p>
      </dsp:txBody>
      <dsp:txXfrm rot="10800000">
        <a:off x="0" y="1914055"/>
        <a:ext cx="3816424" cy="723773"/>
      </dsp:txXfrm>
    </dsp:sp>
    <dsp:sp modelId="{ACEFAE69-0374-40FD-B20F-56B13E8EC19C}">
      <dsp:nvSpPr>
        <dsp:cNvPr id="0" name=""/>
        <dsp:cNvSpPr/>
      </dsp:nvSpPr>
      <dsp:spPr>
        <a:xfrm rot="10800000">
          <a:off x="0" y="1224132"/>
          <a:ext cx="3816424" cy="781148"/>
        </a:xfrm>
        <a:prstGeom prst="upArrowCallout">
          <a:avLst/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0" kern="1200" baseline="0" dirty="0" smtClean="0">
              <a:solidFill>
                <a:schemeClr val="tx1"/>
              </a:solidFill>
              <a:latin typeface="Georgia" pitchFamily="18" charset="0"/>
            </a:rPr>
            <a:t>МБОУ ДОД «Детская школа искусств</a:t>
          </a:r>
          <a:r>
            <a:rPr lang="ru-RU" sz="1500" i="0" kern="1200" baseline="0" dirty="0" smtClean="0">
              <a:solidFill>
                <a:schemeClr val="tx1"/>
              </a:solidFill>
            </a:rPr>
            <a:t>» №1, </a:t>
          </a:r>
          <a:endParaRPr lang="ru-RU" sz="1500" i="0" kern="1200" baseline="0" dirty="0">
            <a:solidFill>
              <a:schemeClr val="tx1"/>
            </a:solidFill>
          </a:endParaRPr>
        </a:p>
      </dsp:txBody>
      <dsp:txXfrm rot="10800000">
        <a:off x="0" y="1224132"/>
        <a:ext cx="3816424" cy="781148"/>
      </dsp:txXfrm>
    </dsp:sp>
    <dsp:sp modelId="{7B889CB3-F0CB-4D76-9B14-73BA61AF4860}">
      <dsp:nvSpPr>
        <dsp:cNvPr id="0" name=""/>
        <dsp:cNvSpPr/>
      </dsp:nvSpPr>
      <dsp:spPr>
        <a:xfrm rot="10800000">
          <a:off x="0" y="2595"/>
          <a:ext cx="3816424" cy="1152798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0" kern="1200" baseline="0" dirty="0" smtClean="0">
              <a:solidFill>
                <a:schemeClr val="tx1"/>
              </a:solidFill>
              <a:latin typeface="Georgia" pitchFamily="18" charset="0"/>
            </a:rPr>
            <a:t> МБОУ </a:t>
          </a:r>
          <a:r>
            <a:rPr lang="ru-RU" sz="1400" i="0" kern="1200" baseline="0" dirty="0" err="1" smtClean="0">
              <a:solidFill>
                <a:schemeClr val="tx1"/>
              </a:solidFill>
              <a:latin typeface="Georgia" pitchFamily="18" charset="0"/>
            </a:rPr>
            <a:t>ЦДиК</a:t>
          </a:r>
          <a:r>
            <a:rPr lang="ru-RU" sz="1400" i="0" kern="1200" baseline="0" dirty="0" smtClean="0">
              <a:solidFill>
                <a:schemeClr val="tx1"/>
              </a:solidFill>
              <a:latin typeface="Georgia" pitchFamily="18" charset="0"/>
            </a:rPr>
            <a:t> "Центр диагностики и консультирования", </a:t>
          </a:r>
          <a:endParaRPr lang="ru-RU" sz="1400" i="0" kern="1200" baseline="0" dirty="0">
            <a:solidFill>
              <a:schemeClr val="tx1"/>
            </a:solidFill>
            <a:latin typeface="Georgia" pitchFamily="18" charset="0"/>
          </a:endParaRPr>
        </a:p>
      </dsp:txBody>
      <dsp:txXfrm rot="10800000">
        <a:off x="0" y="2595"/>
        <a:ext cx="3816424" cy="1152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1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FA07E-A143-4920-AE66-A4BF8220DB69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CA598-D6AC-4D37-AB6F-787F1FA745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9986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5121-2ACE-48D6-AF49-5C2F9BDB0766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323C-2AFD-4311-B115-601C61B08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5121-2ACE-48D6-AF49-5C2F9BDB0766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323C-2AFD-4311-B115-601C61B08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5121-2ACE-48D6-AF49-5C2F9BDB0766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323C-2AFD-4311-B115-601C61B08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5121-2ACE-48D6-AF49-5C2F9BDB0766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323C-2AFD-4311-B115-601C61B08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5121-2ACE-48D6-AF49-5C2F9BDB0766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323C-2AFD-4311-B115-601C61B08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5121-2ACE-48D6-AF49-5C2F9BDB0766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323C-2AFD-4311-B115-601C61B08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5121-2ACE-48D6-AF49-5C2F9BDB0766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323C-2AFD-4311-B115-601C61B08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5121-2ACE-48D6-AF49-5C2F9BDB0766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323C-2AFD-4311-B115-601C61B08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5121-2ACE-48D6-AF49-5C2F9BDB0766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323C-2AFD-4311-B115-601C61B08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5121-2ACE-48D6-AF49-5C2F9BDB0766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323C-2AFD-4311-B115-601C61B08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5121-2ACE-48D6-AF49-5C2F9BDB0766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323C-2AFD-4311-B115-601C61B08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E5121-2ACE-48D6-AF49-5C2F9BDB0766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6323C-2AFD-4311-B115-601C61B08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ДОКУМЕНТЫ СТРОГОЙ ПЕД=ОТЧЁТНОСТИ №23\ПРОФСОЮЗ 2021\Конкурс Моя первичка  вчера сегодня завтра\blank-open-notebook_1639-16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19672" y="692696"/>
            <a:ext cx="5688632" cy="1800200"/>
          </a:xfrm>
          <a:prstGeom prst="horizontalScroll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FFCC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rgbClr val="00FFCC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00FFCC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rgbClr val="00FFCC"/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Конкурс компьютерных презентаций</a:t>
            </a:r>
            <a:b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«Моя </a:t>
            </a:r>
            <a:r>
              <a:rPr lang="ru-RU" sz="2000" b="1" dirty="0" err="1" smtClean="0">
                <a:solidFill>
                  <a:srgbClr val="C00000"/>
                </a:solidFill>
                <a:latin typeface="Georgia" pitchFamily="18" charset="0"/>
              </a:rPr>
              <a:t>первичка</a:t>
            </a: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 – вчера, сегодня, завтра.</a:t>
            </a:r>
            <a:b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Социальное партнерство в действии.»</a:t>
            </a:r>
            <a:r>
              <a:rPr lang="ru-RU" sz="2700" b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00FFCC"/>
                </a:solidFill>
                <a:latin typeface="Georgia" pitchFamily="18" charset="0"/>
              </a:rPr>
              <a:t> </a:t>
            </a:r>
            <a:br>
              <a:rPr lang="ru-RU" sz="2800" b="1" dirty="0" smtClean="0">
                <a:solidFill>
                  <a:srgbClr val="00FFCC"/>
                </a:solidFill>
                <a:latin typeface="Georgia" pitchFamily="18" charset="0"/>
              </a:rPr>
            </a:br>
            <a:endParaRPr lang="ru-RU" sz="2800" b="1" dirty="0">
              <a:solidFill>
                <a:srgbClr val="00FFCC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871296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>
                <a:latin typeface="Georgia" pitchFamily="18" charset="0"/>
              </a:rPr>
              <a:t>Муниципальное дошкольное образовательное учреждение детский </a:t>
            </a:r>
            <a:r>
              <a:rPr lang="ru-RU" sz="1600" b="1" dirty="0" smtClean="0">
                <a:latin typeface="Georgia" pitchFamily="18" charset="0"/>
              </a:rPr>
              <a:t>сад</a:t>
            </a:r>
          </a:p>
          <a:p>
            <a:pPr algn="ctr"/>
            <a:r>
              <a:rPr lang="ru-RU" sz="1600" b="1" dirty="0" smtClean="0">
                <a:latin typeface="Georgia" pitchFamily="18" charset="0"/>
              </a:rPr>
              <a:t> </a:t>
            </a:r>
            <a:r>
              <a:rPr lang="ru-RU" sz="1600" b="1" dirty="0" err="1">
                <a:latin typeface="Georgia" pitchFamily="18" charset="0"/>
              </a:rPr>
              <a:t>общеразвивающего</a:t>
            </a:r>
            <a:r>
              <a:rPr lang="ru-RU" sz="1600" b="1" dirty="0">
                <a:latin typeface="Georgia" pitchFamily="18" charset="0"/>
              </a:rPr>
              <a:t> вида №  23</a:t>
            </a:r>
            <a:endParaRPr lang="ru-RU" sz="1600" dirty="0">
              <a:latin typeface="Georgia" pitchFamily="18" charset="0"/>
            </a:endParaRPr>
          </a:p>
        </p:txBody>
      </p:sp>
      <p:pic>
        <p:nvPicPr>
          <p:cNvPr id="10" name="Рисунок 9" descr="clip_image0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548680"/>
            <a:ext cx="1560175" cy="1872208"/>
          </a:xfrm>
          <a:prstGeom prst="rect">
            <a:avLst/>
          </a:prstGeom>
        </p:spPr>
      </p:pic>
      <p:pic>
        <p:nvPicPr>
          <p:cNvPr id="11" name="Рисунок 10" descr="coat_b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980728"/>
            <a:ext cx="1368860" cy="17008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92080" y="5661248"/>
            <a:ext cx="3168352" cy="800219"/>
          </a:xfrm>
          <a:prstGeom prst="rect">
            <a:avLst/>
          </a:prstGeom>
          <a:ln w="9525">
            <a:solidFill>
              <a:srgbClr val="00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1400" dirty="0" smtClean="0">
                <a:latin typeface="Georgia" pitchFamily="18" charset="0"/>
              </a:rPr>
              <a:t>Председатель ППО </a:t>
            </a:r>
          </a:p>
          <a:p>
            <a:pPr algn="ctr"/>
            <a:r>
              <a:rPr lang="ru-RU" sz="1400" b="1" dirty="0" smtClean="0">
                <a:latin typeface="Georgia" pitchFamily="18" charset="0"/>
              </a:rPr>
              <a:t>Пименова </a:t>
            </a:r>
          </a:p>
          <a:p>
            <a:pPr algn="ctr"/>
            <a:r>
              <a:rPr lang="ru-RU" sz="1400" b="1" dirty="0" smtClean="0">
                <a:latin typeface="Georgia" pitchFamily="18" charset="0"/>
              </a:rPr>
              <a:t> Татьяна Николаевна</a:t>
            </a:r>
            <a:endParaRPr lang="ru-RU" sz="1400" b="1" dirty="0">
              <a:latin typeface="Georgia" pitchFamily="18" charset="0"/>
            </a:endParaRPr>
          </a:p>
        </p:txBody>
      </p:sp>
      <p:pic>
        <p:nvPicPr>
          <p:cNvPr id="17" name="Рисунок 16" descr="DSC00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212976"/>
            <a:ext cx="3744416" cy="2996952"/>
          </a:xfrm>
          <a:prstGeom prst="round2DiagRect">
            <a:avLst/>
          </a:prstGeom>
          <a:ln w="28575">
            <a:noFill/>
          </a:ln>
        </p:spPr>
      </p:pic>
      <p:pic>
        <p:nvPicPr>
          <p:cNvPr id="14" name="Рисунок 13" descr="IMG_9908.JPG"/>
          <p:cNvPicPr>
            <a:picLocks noChangeAspect="1"/>
          </p:cNvPicPr>
          <p:nvPr/>
        </p:nvPicPr>
        <p:blipFill>
          <a:blip r:embed="rId6" cstate="print"/>
          <a:srcRect l="13078" t="20771" r="3836" b="12298"/>
          <a:stretch>
            <a:fillRect/>
          </a:stretch>
        </p:blipFill>
        <p:spPr>
          <a:xfrm>
            <a:off x="5292080" y="3861048"/>
            <a:ext cx="3096344" cy="166285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932040" y="2636912"/>
            <a:ext cx="38884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latin typeface="Georgia" pitchFamily="18" charset="0"/>
              </a:rPr>
              <a:t>Место нахождения образовательной организации:</a:t>
            </a:r>
            <a:endParaRPr lang="ru-RU" sz="1400" dirty="0" smtClean="0">
              <a:latin typeface="Georgia" pitchFamily="18" charset="0"/>
            </a:endParaRPr>
          </a:p>
          <a:p>
            <a:pPr algn="ctr"/>
            <a:r>
              <a:rPr lang="ru-RU" sz="1400" dirty="0" smtClean="0">
                <a:latin typeface="Georgia" pitchFamily="18" charset="0"/>
              </a:rPr>
              <a:t> 301 600, Россия, Тульская область, </a:t>
            </a:r>
            <a:r>
              <a:rPr lang="ru-RU" sz="1400" dirty="0" err="1" smtClean="0">
                <a:latin typeface="Georgia" pitchFamily="18" charset="0"/>
              </a:rPr>
              <a:t>Узловский</a:t>
            </a:r>
            <a:r>
              <a:rPr lang="ru-RU" sz="1400" dirty="0" smtClean="0">
                <a:latin typeface="Georgia" pitchFamily="18" charset="0"/>
              </a:rPr>
              <a:t> район, город Узловая, улица Дзержинского, дом 2.</a:t>
            </a:r>
            <a:endParaRPr lang="ru-RU" sz="1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:\ДОКУМЕНТЫ СТРОГОЙ ПЕД=ОТЧЁТНОСТИ №23\ПРОФСОЮЗ 2021\Конкурс Моя первичка  вчера сегодня завтра\blank-open-notebook_1639-16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678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260648"/>
            <a:ext cx="381642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1400" b="1" dirty="0" smtClean="0">
                <a:latin typeface="Georgia" pitchFamily="18" charset="0"/>
              </a:rPr>
              <a:t>      Этапы формирования Профсоюзной организации  </a:t>
            </a:r>
          </a:p>
          <a:p>
            <a:pPr algn="ctr" fontAlgn="base"/>
            <a:r>
              <a:rPr lang="ru-RU" sz="1400" b="1" dirty="0" smtClean="0">
                <a:latin typeface="Georgia" pitchFamily="18" charset="0"/>
              </a:rPr>
              <a:t>детского сада.</a:t>
            </a:r>
            <a:endParaRPr lang="ru-RU" sz="1400" b="1" dirty="0">
              <a:latin typeface="Georgia" pitchFamily="18" charset="0"/>
            </a:endParaRPr>
          </a:p>
          <a:p>
            <a:pPr algn="just" fontAlgn="base"/>
            <a:r>
              <a:rPr lang="ru-RU" sz="1400" dirty="0" smtClean="0">
                <a:latin typeface="Georgia" pitchFamily="18" charset="0"/>
              </a:rPr>
              <a:t>      Между </a:t>
            </a:r>
            <a:r>
              <a:rPr lang="ru-RU" sz="1400" dirty="0">
                <a:latin typeface="Georgia" pitchFamily="18" charset="0"/>
              </a:rPr>
              <a:t>тем, коллектив детского сада был сплочён не только в профессиональной, но и в общественной жизни. С</a:t>
            </a:r>
            <a:r>
              <a:rPr lang="ru-RU" sz="1400" dirty="0" smtClean="0">
                <a:latin typeface="Georgia" pitchFamily="18" charset="0"/>
              </a:rPr>
              <a:t>делать </a:t>
            </a:r>
            <a:r>
              <a:rPr lang="ru-RU" sz="1400" dirty="0">
                <a:latin typeface="Georgia" pitchFamily="18" charset="0"/>
              </a:rPr>
              <a:t>ее </a:t>
            </a:r>
            <a:r>
              <a:rPr lang="ru-RU" sz="1400" dirty="0" smtClean="0">
                <a:latin typeface="Georgia" pitchFamily="18" charset="0"/>
              </a:rPr>
              <a:t>такой на протяжении всех лет  старалась профсоюзная </a:t>
            </a:r>
            <a:r>
              <a:rPr lang="ru-RU" sz="1400" dirty="0">
                <a:latin typeface="Georgia" pitchFamily="18" charset="0"/>
              </a:rPr>
              <a:t>организация, возглавляла которую  </a:t>
            </a:r>
            <a:r>
              <a:rPr lang="ru-RU" sz="1400" dirty="0" smtClean="0">
                <a:latin typeface="Georgia" pitchFamily="18" charset="0"/>
              </a:rPr>
              <a:t>в 1972 году Мартынова </a:t>
            </a:r>
            <a:r>
              <a:rPr lang="ru-RU" sz="1400" dirty="0">
                <a:latin typeface="Georgia" pitchFamily="18" charset="0"/>
              </a:rPr>
              <a:t>Л.Н., с азартом сотрудники вели подготовку и празднованию календарных праздников, юбилейных дат </a:t>
            </a:r>
            <a:r>
              <a:rPr lang="ru-RU" sz="1400" dirty="0" smtClean="0">
                <a:latin typeface="Georgia" pitchFamily="18" charset="0"/>
              </a:rPr>
              <a:t>работников. Проводились </a:t>
            </a:r>
            <a:r>
              <a:rPr lang="ru-RU" sz="1400" dirty="0">
                <a:latin typeface="Georgia" pitchFamily="18" charset="0"/>
              </a:rPr>
              <a:t>очень содержательные огоньки, выездные концерты, совместные с профсоюзом  завода «АДС» поездки в Тульский цирк, в Москву.</a:t>
            </a:r>
          </a:p>
          <a:p>
            <a:pPr algn="just"/>
            <a:r>
              <a:rPr lang="ru-RU" sz="1400" dirty="0">
                <a:latin typeface="Georgia" pitchFamily="18" charset="0"/>
              </a:rPr>
              <a:t> В коллективе царил мир, взаимопонимание и </a:t>
            </a:r>
            <a:r>
              <a:rPr lang="ru-RU" sz="1400" dirty="0" smtClean="0">
                <a:latin typeface="Georgia" pitchFamily="18" charset="0"/>
              </a:rPr>
              <a:t>поддержка. </a:t>
            </a:r>
            <a:endParaRPr lang="ru-RU" sz="1400" dirty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6055" y="332656"/>
            <a:ext cx="37444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Georgia" pitchFamily="18" charset="0"/>
              </a:rPr>
              <a:t>В лице руководителя  профсоюзной организации,  люди видели не только направляющую и движущую силу, но и арбитра и защитника. Ларису Николаевну сменила на этой должности музыкальный руководитель Романова Н.В.(1994г), а затем медицинская сестра </a:t>
            </a:r>
            <a:r>
              <a:rPr lang="ru-RU" sz="1400" dirty="0" err="1" smtClean="0">
                <a:latin typeface="Georgia" pitchFamily="18" charset="0"/>
              </a:rPr>
              <a:t>Афонина</a:t>
            </a:r>
            <a:r>
              <a:rPr lang="ru-RU" sz="1400" dirty="0" smtClean="0">
                <a:latin typeface="Georgia" pitchFamily="18" charset="0"/>
              </a:rPr>
              <a:t> Е.В (1999г.).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004048" y="3933056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Georgia" pitchFamily="18" charset="0"/>
              </a:rPr>
              <a:t> С 2003 года по 2021 год достойно  возглавляла профсоюзную </a:t>
            </a:r>
            <a:r>
              <a:rPr lang="ru-RU" sz="1400" dirty="0">
                <a:latin typeface="Georgia" pitchFamily="18" charset="0"/>
              </a:rPr>
              <a:t>организацию нашего коллектива </a:t>
            </a:r>
            <a:endParaRPr lang="ru-RU" sz="1400" b="1" dirty="0" smtClean="0">
              <a:latin typeface="Georgia" pitchFamily="18" charset="0"/>
            </a:endParaRPr>
          </a:p>
          <a:p>
            <a:pPr algn="ctr"/>
            <a:r>
              <a:rPr lang="ru-RU" sz="1400" b="1" dirty="0" smtClean="0">
                <a:latin typeface="Georgia" pitchFamily="18" charset="0"/>
              </a:rPr>
              <a:t> </a:t>
            </a:r>
            <a:r>
              <a:rPr lang="ru-RU" sz="1400" b="1" dirty="0">
                <a:latin typeface="Georgia" pitchFamily="18" charset="0"/>
              </a:rPr>
              <a:t>Редькина </a:t>
            </a:r>
            <a:r>
              <a:rPr lang="ru-RU" sz="1400" b="1" dirty="0" smtClean="0">
                <a:latin typeface="Georgia" pitchFamily="18" charset="0"/>
              </a:rPr>
              <a:t>Галина Николаевна.</a:t>
            </a:r>
            <a:r>
              <a:rPr lang="ru-RU" sz="1400" dirty="0" smtClean="0">
                <a:latin typeface="Georgia" pitchFamily="18" charset="0"/>
              </a:rPr>
              <a:t> </a:t>
            </a:r>
            <a:endParaRPr lang="ru-RU" sz="1400" dirty="0"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2040" y="4797152"/>
            <a:ext cx="38884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Georgia" pitchFamily="18" charset="0"/>
              </a:rPr>
              <a:t>В месте </a:t>
            </a:r>
            <a:r>
              <a:rPr lang="ru-RU" sz="1400" dirty="0">
                <a:latin typeface="Georgia" pitchFamily="18" charset="0"/>
              </a:rPr>
              <a:t>с членами профсоюзной организации </a:t>
            </a:r>
            <a:r>
              <a:rPr lang="ru-RU" sz="1400" dirty="0" smtClean="0">
                <a:latin typeface="Georgia" pitchFamily="18" charset="0"/>
              </a:rPr>
              <a:t>стояла на </a:t>
            </a:r>
            <a:r>
              <a:rPr lang="ru-RU" sz="1400" dirty="0">
                <a:latin typeface="Georgia" pitchFamily="18" charset="0"/>
              </a:rPr>
              <a:t>защите социально – экономических  прав работников, </a:t>
            </a:r>
            <a:r>
              <a:rPr lang="ru-RU" sz="1400" dirty="0" smtClean="0">
                <a:latin typeface="Georgia" pitchFamily="18" charset="0"/>
              </a:rPr>
              <a:t>добивалась выполнения </a:t>
            </a:r>
            <a:r>
              <a:rPr lang="ru-RU" sz="1400" dirty="0">
                <a:latin typeface="Georgia" pitchFamily="18" charset="0"/>
              </a:rPr>
              <a:t>социальных гарантий, </a:t>
            </a:r>
            <a:r>
              <a:rPr lang="ru-RU" sz="1400" dirty="0" smtClean="0">
                <a:latin typeface="Georgia" pitchFamily="18" charset="0"/>
              </a:rPr>
              <a:t>улучшения микроклимата </a:t>
            </a:r>
            <a:r>
              <a:rPr lang="ru-RU" sz="1400" dirty="0">
                <a:latin typeface="Georgia" pitchFamily="18" charset="0"/>
              </a:rPr>
              <a:t>в коллективе и бережно </a:t>
            </a:r>
            <a:r>
              <a:rPr lang="ru-RU" sz="1400" dirty="0" smtClean="0">
                <a:latin typeface="Georgia" pitchFamily="18" charset="0"/>
              </a:rPr>
              <a:t>хранила </a:t>
            </a:r>
            <a:r>
              <a:rPr lang="ru-RU" sz="1400" dirty="0">
                <a:latin typeface="Georgia" pitchFamily="18" charset="0"/>
              </a:rPr>
              <a:t>сформировавшиеся традиции в </a:t>
            </a:r>
            <a:r>
              <a:rPr lang="ru-RU" sz="1400" dirty="0" smtClean="0">
                <a:latin typeface="Georgia" pitchFamily="18" charset="0"/>
              </a:rPr>
              <a:t>учреждении.</a:t>
            </a:r>
            <a:endParaRPr lang="ru-RU" sz="1400" dirty="0">
              <a:latin typeface="Georgia" pitchFamily="18" charset="0"/>
            </a:endParaRPr>
          </a:p>
        </p:txBody>
      </p:sp>
      <p:pic>
        <p:nvPicPr>
          <p:cNvPr id="2050" name="Picture 2" descr="F:\книга\фото книга\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581128"/>
            <a:ext cx="3738714" cy="189435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916832"/>
            <a:ext cx="224291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I:\ДОКУМЕНТЫ СТРОГОЙ ПЕД=ОТЧЁТНОСТИ №23\ПРОФСОЮЗ 2021\Конкурс Моя первичка  вчера сегодня завтра\blank-open-notebook_1639-16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678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88640"/>
            <a:ext cx="4104456" cy="7920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400" b="1" i="0" u="none" strike="noStrike" kern="1200" cap="none" spc="0" normalizeH="0" baseline="0" noProof="0" dirty="0" smtClean="0">
              <a:solidFill>
                <a:srgbClr val="C00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В нашем детском саду</a:t>
            </a:r>
          </a:p>
          <a:p>
            <a:pPr algn="ctr">
              <a:buNone/>
            </a:pPr>
            <a:r>
              <a:rPr lang="ru-RU" sz="5600" b="1" dirty="0" smtClean="0">
                <a:solidFill>
                  <a:srgbClr val="C00000"/>
                </a:solidFill>
                <a:latin typeface="Georgia" pitchFamily="18" charset="0"/>
              </a:rPr>
              <a:t>созданы прекрасные условия по охране труда и технике безопасности для работающих.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980728"/>
            <a:ext cx="388843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Tahoma" pitchFamily="34" charset="0"/>
              </a:rPr>
              <a:t>Охрана труда - понятие сложное и многогранное. Оно включает в себя целый ряд элементов, механизмов и институтов: безопасность и гигиену труда, профессиональные (досрочные- педагогические) пенсии, и обязательное страхование от несчастных случаев на производстве, и профессиональной заболеваемости, режимы труда и отдыха, профессиональную подготовку кадров и медицинскую помощь. Обеспечение гарантий безопасности жизнедеятельности работников в процессе трудовой деятельности является одной из важнейших функций нашего работодателя и профсоюза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148064" y="2564904"/>
            <a:ext cx="374441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400" dirty="0" smtClean="0">
                <a:latin typeface="Georgia" pitchFamily="18" charset="0"/>
              </a:rPr>
              <a:t>В учреждении проведена специальная оценка условий труда    100%  рабочих мест. Все работники обеспечены спецодеждой и средствами индивидуальной  защиты. Инструктажи , обучение </a:t>
            </a:r>
            <a:r>
              <a:rPr lang="ru-RU" sz="1400" dirty="0">
                <a:latin typeface="Georgia" pitchFamily="18" charset="0"/>
              </a:rPr>
              <a:t> </a:t>
            </a:r>
            <a:r>
              <a:rPr lang="ru-RU" sz="1400" dirty="0" smtClean="0">
                <a:latin typeface="Georgia" pitchFamily="18" charset="0"/>
              </a:rPr>
              <a:t>по ОТ проходят своевременно.</a:t>
            </a:r>
          </a:p>
          <a:p>
            <a:pPr fontAlgn="base"/>
            <a:endParaRPr lang="ru-RU" sz="1400" b="1" dirty="0" smtClean="0">
              <a:latin typeface="Georgia" pitchFamily="18" charset="0"/>
            </a:endParaRPr>
          </a:p>
        </p:txBody>
      </p:sp>
      <p:pic>
        <p:nvPicPr>
          <p:cNvPr id="14" name="Рисунок 13" descr="20210525_091718 - копия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5436096" y="260648"/>
            <a:ext cx="3168352" cy="2182890"/>
          </a:xfrm>
          <a:prstGeom prst="rect">
            <a:avLst/>
          </a:prstGeom>
        </p:spPr>
      </p:pic>
      <p:pic>
        <p:nvPicPr>
          <p:cNvPr id="15" name="Рисунок 14" descr="DSC01296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5292080" y="4005064"/>
            <a:ext cx="3528392" cy="2646294"/>
          </a:xfrm>
          <a:prstGeom prst="rect">
            <a:avLst/>
          </a:prstGeom>
        </p:spPr>
      </p:pic>
      <p:pic>
        <p:nvPicPr>
          <p:cNvPr id="16" name="Рисунок 15" descr="20211217_151756.jpg"/>
          <p:cNvPicPr>
            <a:picLocks noChangeAspect="1"/>
          </p:cNvPicPr>
          <p:nvPr/>
        </p:nvPicPr>
        <p:blipFill>
          <a:blip r:embed="rId5" cstate="print"/>
          <a:srcRect l="20863" r="13776"/>
          <a:stretch>
            <a:fillRect/>
          </a:stretch>
        </p:blipFill>
        <p:spPr>
          <a:xfrm>
            <a:off x="755576" y="4725144"/>
            <a:ext cx="2880320" cy="1933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I:\ДОКУМЕНТЫ СТРОГОЙ ПЕД=ОТЧЁТНОСТИ №23\ПРОФСОЮЗ 2021\Конкурс Моя первичка  вчера сегодня завтра\blank-open-notebook_1639-16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67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188640"/>
            <a:ext cx="583264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Информационное  обеспечение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67544" y="4437112"/>
            <a:ext cx="3321498" cy="374571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Поздравление сотрудников</a:t>
            </a:r>
            <a:endParaRPr lang="ru-RU" sz="16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813350" y="692696"/>
            <a:ext cx="2971901" cy="408623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Профсоюзный уголок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117117" y="692696"/>
            <a:ext cx="3261809" cy="681038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Страничка профсоюза на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сайте ДОУ</a:t>
            </a:r>
            <a:endParaRPr lang="ru-RU" sz="16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1" name="Рисунок 10" descr="2021-12-16_00-50-5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412776"/>
            <a:ext cx="2520280" cy="2736304"/>
          </a:xfrm>
          <a:prstGeom prst="rect">
            <a:avLst/>
          </a:prstGeom>
        </p:spPr>
      </p:pic>
      <p:pic>
        <p:nvPicPr>
          <p:cNvPr id="12" name="Рисунок 11" descr="photo311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1268760"/>
            <a:ext cx="1296144" cy="15391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3528" y="3068960"/>
            <a:ext cx="3816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i="1" dirty="0" smtClean="0">
                <a:solidFill>
                  <a:srgbClr val="000000"/>
                </a:solidFill>
                <a:latin typeface="Georgia" pitchFamily="18" charset="0"/>
                <a:cs typeface="Arial" charset="0"/>
              </a:rPr>
              <a:t> </a:t>
            </a:r>
            <a:r>
              <a:rPr lang="ru-RU" sz="1400" b="1" i="1" dirty="0" smtClean="0">
                <a:solidFill>
                  <a:srgbClr val="000000"/>
                </a:solidFill>
                <a:latin typeface="Georgia" pitchFamily="18" charset="0"/>
                <a:cs typeface="Arial" charset="0"/>
              </a:rPr>
              <a:t>Представлены  свежие номера газеты «Мой профсоюз», брошюры, Постановления. Работники ДОУ, ознакомившись с данной информацией, всегда находятся в курсе всех событий.</a:t>
            </a:r>
            <a:endParaRPr lang="ru-RU" sz="1400" dirty="0">
              <a:latin typeface="Georgia" pitchFamily="18" charset="0"/>
            </a:endParaRPr>
          </a:p>
        </p:txBody>
      </p:sp>
      <p:pic>
        <p:nvPicPr>
          <p:cNvPr id="16" name="Рисунок 15" descr="20211216_101426.jpg"/>
          <p:cNvPicPr>
            <a:picLocks noChangeAspect="1"/>
          </p:cNvPicPr>
          <p:nvPr/>
        </p:nvPicPr>
        <p:blipFill>
          <a:blip r:embed="rId5" cstate="print"/>
          <a:srcRect l="18501" r="20075"/>
          <a:stretch>
            <a:fillRect/>
          </a:stretch>
        </p:blipFill>
        <p:spPr>
          <a:xfrm>
            <a:off x="323528" y="1196752"/>
            <a:ext cx="2016224" cy="1872208"/>
          </a:xfrm>
          <a:prstGeom prst="rect">
            <a:avLst/>
          </a:prstGeom>
        </p:spPr>
      </p:pic>
      <p:pic>
        <p:nvPicPr>
          <p:cNvPr id="17" name="Рисунок 16" descr="20211216_101536.jpg"/>
          <p:cNvPicPr>
            <a:picLocks noChangeAspect="1"/>
          </p:cNvPicPr>
          <p:nvPr/>
        </p:nvPicPr>
        <p:blipFill>
          <a:blip r:embed="rId6" cstate="print"/>
          <a:srcRect l="12988" r="14563"/>
          <a:stretch>
            <a:fillRect/>
          </a:stretch>
        </p:blipFill>
        <p:spPr>
          <a:xfrm>
            <a:off x="5508104" y="4293096"/>
            <a:ext cx="3024336" cy="2348119"/>
          </a:xfrm>
          <a:prstGeom prst="rect">
            <a:avLst/>
          </a:prstGeom>
        </p:spPr>
      </p:pic>
      <p:pic>
        <p:nvPicPr>
          <p:cNvPr id="2050" name="Picture 2" descr="C:\Users\C312~1\AppData\Local\Temp\Rar$DIa3408.46129\DSC0635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4869160"/>
            <a:ext cx="2459765" cy="1844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:\ДОКУМЕНТЫ СТРОГОЙ ПЕД=ОТЧЁТНОСТИ №23\ПРОФСОЮЗ 2021\Конкурс Моя первичка  вчера сегодня завтра\blank-open-notebook_1639-16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678" cy="6858000"/>
          </a:xfrm>
          <a:prstGeom prst="rect">
            <a:avLst/>
          </a:prstGeom>
          <a:noFill/>
        </p:spPr>
      </p:pic>
      <p:pic>
        <p:nvPicPr>
          <p:cNvPr id="6" name="Рисунок 5" descr="фото-289x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628800"/>
            <a:ext cx="1728192" cy="22322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9712" y="1556792"/>
            <a:ext cx="21602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Georgia" pitchFamily="18" charset="0"/>
              </a:rPr>
              <a:t>Гладких Надежда Васильевна —</a:t>
            </a:r>
            <a:r>
              <a:rPr lang="ru-RU" sz="1400" dirty="0" smtClean="0">
                <a:latin typeface="Georgia" pitchFamily="18" charset="0"/>
              </a:rPr>
              <a:t> председатель  </a:t>
            </a:r>
            <a:r>
              <a:rPr lang="ru-RU" sz="1400" dirty="0" err="1" smtClean="0">
                <a:latin typeface="Georgia" pitchFamily="18" charset="0"/>
              </a:rPr>
              <a:t>Узловской</a:t>
            </a:r>
            <a:r>
              <a:rPr lang="ru-RU" sz="1400" dirty="0" smtClean="0">
                <a:latin typeface="Georgia" pitchFamily="18" charset="0"/>
              </a:rPr>
              <a:t> районной Тульской области организации  Профсоюза работников народного образования и науки Российской Федерации, с 2012 года взаимодействует с нашим учреждением.</a:t>
            </a:r>
            <a:endParaRPr lang="ru-RU" sz="1400" dirty="0"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60648"/>
            <a:ext cx="392392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Выше стоящие профсоюзные структуры.</a:t>
            </a:r>
            <a:endParaRPr lang="ru-RU" sz="2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4653136"/>
            <a:ext cx="381642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Georgia" pitchFamily="18" charset="0"/>
              </a:rPr>
              <a:t>  Районная  профсоюзная   организация </a:t>
            </a:r>
            <a:r>
              <a:rPr lang="ru-RU" sz="1400" dirty="0" smtClean="0">
                <a:latin typeface="Georgia" pitchFamily="18" charset="0"/>
                <a:cs typeface="Times New Roman" pitchFamily="18" charset="0"/>
              </a:rPr>
              <a:t> круглогодично предоставляет возможность членам профсоюза отдыхать и проходить лечение в различных санаториях. Надежда Васильевна всегда открыта к диалогу, готова дать любую консультацию  в рамках своих полномочий.</a:t>
            </a:r>
          </a:p>
          <a:p>
            <a:endParaRPr lang="ru-RU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004048" y="188641"/>
            <a:ext cx="3960440" cy="6577846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</a:rPr>
              <a:t>С администрацией МДОУ  </a:t>
            </a:r>
            <a:r>
              <a:rPr lang="ru-RU" dirty="0" smtClean="0"/>
              <a:t>у    профсоюзного комитета сложились партнерские отношения: профком принимает участие в регулировании трудовых отношений, согласование нормативных и локальных документов, обобщения передового педагогического опыта. В ДОУ создаются условия для профессионального роста всех категорий работников. Это особенно важно на современном этапе, так как рынок труда диктует повышенные профессиональные требования к работникам образования. Меняется система взаимоотношений педагогов в коллективе, она выходит на уровень социального партнерства.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:\ДОКУМЕНТЫ СТРОГОЙ ПЕД=ОТЧЁТНОСТИ №23\ПРОФСОЮЗ 2021\Конкурс Моя первичка  вчера сегодня завтра\blank-open-notebook_1639-16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67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88640"/>
            <a:ext cx="6984776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В коллективе – 95 % члены профсоюза.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F:\книга\фото книга\105.jpg"/>
          <p:cNvPicPr>
            <a:picLocks noChangeAspect="1" noChangeArrowheads="1"/>
          </p:cNvPicPr>
          <p:nvPr/>
        </p:nvPicPr>
        <p:blipFill>
          <a:blip r:embed="rId3" cstate="print"/>
          <a:srcRect b="17344"/>
          <a:stretch>
            <a:fillRect/>
          </a:stretch>
        </p:blipFill>
        <p:spPr bwMode="auto">
          <a:xfrm>
            <a:off x="395536" y="1124744"/>
            <a:ext cx="8136904" cy="4320480"/>
          </a:xfrm>
          <a:prstGeom prst="rect">
            <a:avLst/>
          </a:prstGeom>
          <a:noFill/>
        </p:spPr>
      </p:pic>
      <p:pic>
        <p:nvPicPr>
          <p:cNvPr id="8" name="Рисунок 7" descr="clip_image0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0"/>
            <a:ext cx="1560175" cy="18722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7544" y="5733256"/>
            <a:ext cx="813690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Большинство членов профсоюза активно участвуют в жизни детского сада и  региона в целом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I:\ДОКУМЕНТЫ СТРОГОЙ ПЕД=ОТЧЁТНОСТИ №23\ПРОФСОЮЗ 2021\Конкурс Моя первичка  вчера сегодня завтра\blank-open-notebook_1639-16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678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188640"/>
            <a:ext cx="3672408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Принимаем активное участие в жизни  </a:t>
            </a:r>
            <a:r>
              <a:rPr lang="ru-RU" b="1" dirty="0" err="1" smtClean="0">
                <a:solidFill>
                  <a:srgbClr val="002060"/>
                </a:solidFill>
                <a:latin typeface="Bookman Old Style" pitchFamily="18" charset="0"/>
              </a:rPr>
              <a:t>Узловского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 района</a:t>
            </a:r>
            <a:endParaRPr lang="ru-RU" dirty="0"/>
          </a:p>
        </p:txBody>
      </p:sp>
      <p:pic>
        <p:nvPicPr>
          <p:cNvPr id="3074" name="Picture 2" descr="D:\Pictures\фото с фотоаппарата\фото 2020-2021 уч. год\Субботник 12.09.2020\DSC00051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611560" y="1124744"/>
            <a:ext cx="3024336" cy="226789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1560" y="3356992"/>
            <a:ext cx="293157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 Общегородской субботник</a:t>
            </a:r>
            <a:endParaRPr lang="ru-RU" dirty="0"/>
          </a:p>
        </p:txBody>
      </p:sp>
      <p:pic>
        <p:nvPicPr>
          <p:cNvPr id="1026" name="Picture 2" descr="D:\Pictures\фото с фотоаппарата\фото 2018-2019 учебный год\повара конкурс в администрации\DSC00004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611560" y="3717032"/>
            <a:ext cx="2952328" cy="221424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5536" y="5949280"/>
            <a:ext cx="352839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Конкурс поваров в </a:t>
            </a:r>
          </a:p>
          <a:p>
            <a:pPr algn="ctr"/>
            <a:r>
              <a:rPr lang="ru-RU" dirty="0" smtClean="0"/>
              <a:t>администрации г. Узловая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2492897"/>
            <a:ext cx="388843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Работа профсоюза с родительской    общественностью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040" y="3140968"/>
            <a:ext cx="4032448" cy="34470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Georgia" pitchFamily="18" charset="0"/>
              </a:rPr>
              <a:t>Родительская общественность активно включена в деятельность по управлению процессами функционирования дошкольным учреждением. Родители (законные представители) детей, посещающих детский сад, в рамках работы Родительского комитета обеспечивают постоянную и систематическую связь детского сада с родителями (законными представителями), содействуют руководству дошкольного учреждения: в совершенствовании условий для осуществления образовательного процесса, охраны жизни и здоровья детей, свободного и гармоничного развития личности ребенка; в защите законных прав и интересов детей; в организации и проведении массовых воспитательных мероприятий, содействуют педагогической пропаганде для успешного решения задачи всестороннего развития детей дошкольного возраста</a:t>
            </a:r>
            <a:r>
              <a:rPr lang="ru-RU" sz="1400" dirty="0" smtClean="0">
                <a:latin typeface="Georgia" pitchFamily="18" charset="0"/>
              </a:rPr>
              <a:t>.</a:t>
            </a:r>
            <a:endParaRPr lang="ru-RU" dirty="0"/>
          </a:p>
        </p:txBody>
      </p:sp>
      <p:pic>
        <p:nvPicPr>
          <p:cNvPr id="1027" name="Picture 3" descr="C:\Фото 2020-2021 г\Лыжня Росси 2021- взрослые\IMG-20210221-WA0003.jpg"/>
          <p:cNvPicPr>
            <a:picLocks noChangeAspect="1" noChangeArrowheads="1"/>
          </p:cNvPicPr>
          <p:nvPr/>
        </p:nvPicPr>
        <p:blipFill>
          <a:blip r:embed="rId5" cstate="print"/>
          <a:srcRect t="28366" b="8353"/>
          <a:stretch>
            <a:fillRect/>
          </a:stretch>
        </p:blipFill>
        <p:spPr bwMode="auto">
          <a:xfrm>
            <a:off x="6012160" y="188640"/>
            <a:ext cx="2448272" cy="194421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940152" y="2060848"/>
            <a:ext cx="241219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  Лыжня России 2021 г.</a:t>
            </a:r>
            <a:endParaRPr lang="ru-RU" dirty="0"/>
          </a:p>
        </p:txBody>
      </p:sp>
      <p:pic>
        <p:nvPicPr>
          <p:cNvPr id="7169" name="Picture 1" descr="I:\ДОКУМЕНТЫ СТРОГОЙ ПЕД=ОТЧЁТНОСТИ №23\ПРОФСОЮЗ 2021\fotoarhiv.jpg"/>
          <p:cNvPicPr>
            <a:picLocks noChangeAspect="1" noChangeArrowheads="1"/>
          </p:cNvPicPr>
          <p:nvPr/>
        </p:nvPicPr>
        <p:blipFill>
          <a:blip r:embed="rId6" cstate="print"/>
          <a:srcRect l="27017" r="24953"/>
          <a:stretch>
            <a:fillRect/>
          </a:stretch>
        </p:blipFill>
        <p:spPr bwMode="auto">
          <a:xfrm>
            <a:off x="4860032" y="332656"/>
            <a:ext cx="1152128" cy="1399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I:\ДОКУМЕНТЫ СТРОГОЙ ПЕД=ОТЧЁТНОСТИ №23\ПРОФСОЮЗ 2021\Конкурс Моя первичка  вчера сегодня завтра\blank-open-notebook_1639-16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678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1520" y="188640"/>
            <a:ext cx="3888432" cy="369332"/>
          </a:xfrm>
          <a:prstGeom prst="rect">
            <a:avLst/>
          </a:prstGeom>
          <a:solidFill>
            <a:srgbClr val="FFFF69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 достижения: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ДОКУМЕНТЫ СТРОГОЙ ПЕД=ОТЧЁТНОСТИ №23\ПРОФСОЮЗ 2021\Конкурс Моя первичка  вчера сегодня завтра\20211224_130412.jpg"/>
          <p:cNvPicPr>
            <a:picLocks noChangeAspect="1" noChangeArrowheads="1"/>
          </p:cNvPicPr>
          <p:nvPr/>
        </p:nvPicPr>
        <p:blipFill>
          <a:blip r:embed="rId3" cstate="print"/>
          <a:srcRect t="10341" b="10375"/>
          <a:stretch>
            <a:fillRect/>
          </a:stretch>
        </p:blipFill>
        <p:spPr bwMode="auto">
          <a:xfrm>
            <a:off x="5508104" y="188640"/>
            <a:ext cx="2785252" cy="165618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932040" y="1916832"/>
            <a:ext cx="3960440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1400" dirty="0" smtClean="0">
                <a:latin typeface="Georgia" pitchFamily="18" charset="0"/>
              </a:rPr>
              <a:t>В 2021 году  заведующий ДОУ </a:t>
            </a:r>
            <a:r>
              <a:rPr lang="ru-RU" sz="1400" dirty="0" err="1" smtClean="0">
                <a:latin typeface="Georgia" pitchFamily="18" charset="0"/>
              </a:rPr>
              <a:t>Купцова</a:t>
            </a:r>
            <a:r>
              <a:rPr lang="ru-RU" sz="1400" dirty="0" smtClean="0">
                <a:latin typeface="Georgia" pitchFamily="18" charset="0"/>
              </a:rPr>
              <a:t> </a:t>
            </a:r>
            <a:endParaRPr lang="ru-RU" sz="1400" dirty="0" smtClean="0">
              <a:latin typeface="Georgia" pitchFamily="18" charset="0"/>
            </a:endParaRPr>
          </a:p>
          <a:p>
            <a:pPr algn="ctr"/>
            <a:r>
              <a:rPr lang="ru-RU" sz="1400" dirty="0" smtClean="0">
                <a:latin typeface="Georgia" pitchFamily="18" charset="0"/>
              </a:rPr>
              <a:t>М</a:t>
            </a:r>
            <a:r>
              <a:rPr lang="ru-RU" sz="1400" dirty="0" smtClean="0">
                <a:latin typeface="Georgia" pitchFamily="18" charset="0"/>
              </a:rPr>
              <a:t>. Н. и Редькина Г. Н. награждены  юбилейным знаком Общероссийского профсоюза образования « 30 лет ВМЕСТЕ».</a:t>
            </a:r>
            <a:endParaRPr lang="ru-RU" sz="1400" dirty="0">
              <a:latin typeface="Georgia" pitchFamily="18" charset="0"/>
            </a:endParaRPr>
          </a:p>
        </p:txBody>
      </p:sp>
      <p:pic>
        <p:nvPicPr>
          <p:cNvPr id="11" name="Рисунок 10" descr="20211224_1344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996952"/>
            <a:ext cx="1533518" cy="2044691"/>
          </a:xfrm>
          <a:prstGeom prst="rect">
            <a:avLst/>
          </a:prstGeom>
        </p:spPr>
      </p:pic>
      <p:pic>
        <p:nvPicPr>
          <p:cNvPr id="13" name="Рисунок 12" descr="20211224_1345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2996952"/>
            <a:ext cx="1512168" cy="1944216"/>
          </a:xfrm>
          <a:prstGeom prst="rect">
            <a:avLst/>
          </a:prstGeom>
        </p:spPr>
      </p:pic>
      <p:pic>
        <p:nvPicPr>
          <p:cNvPr id="14" name="Рисунок 13" descr="20211224_1346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2" y="836712"/>
            <a:ext cx="1729774" cy="2306365"/>
          </a:xfrm>
          <a:prstGeom prst="rect">
            <a:avLst/>
          </a:prstGeom>
        </p:spPr>
      </p:pic>
      <p:pic>
        <p:nvPicPr>
          <p:cNvPr id="15" name="Рисунок 14" descr="20211224_13465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836712"/>
            <a:ext cx="1748196" cy="2330928"/>
          </a:xfrm>
          <a:prstGeom prst="rect">
            <a:avLst/>
          </a:prstGeom>
        </p:spPr>
      </p:pic>
      <p:pic>
        <p:nvPicPr>
          <p:cNvPr id="16" name="Рисунок 15" descr="20211224_13474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28184" y="4725144"/>
            <a:ext cx="1656184" cy="1872208"/>
          </a:xfrm>
          <a:prstGeom prst="rect">
            <a:avLst/>
          </a:prstGeom>
        </p:spPr>
      </p:pic>
      <p:pic>
        <p:nvPicPr>
          <p:cNvPr id="17" name="Рисунок 16" descr="20211224_13481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5536" y="3212976"/>
            <a:ext cx="1620280" cy="2160373"/>
          </a:xfrm>
          <a:prstGeom prst="rect">
            <a:avLst/>
          </a:prstGeom>
        </p:spPr>
      </p:pic>
      <p:pic>
        <p:nvPicPr>
          <p:cNvPr id="12" name="Рисунок 11" descr="20211224_13443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3212976"/>
            <a:ext cx="1656184" cy="2208246"/>
          </a:xfrm>
          <a:prstGeom prst="rect">
            <a:avLst/>
          </a:prstGeom>
        </p:spPr>
      </p:pic>
      <p:pic>
        <p:nvPicPr>
          <p:cNvPr id="6147" name="Picture 3" descr="I:\ДОКУМЕНТЫ СТРОГОЙ ПЕД=ОТЧЁТНОСТИ №23\ПРОФСОЮЗ 2021\nagradi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43608" y="5445224"/>
            <a:ext cx="2016224" cy="1176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I:\ДОКУМЕНТЫ СТРОГОЙ ПЕД=ОТЧЁТНОСТИ №23\ПРОФСОЮЗ 2021\Конкурс Моя первичка  вчера сегодня завтра\blank-open-notebook_1639-16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678" cy="6858000"/>
          </a:xfrm>
          <a:prstGeom prst="rect">
            <a:avLst/>
          </a:prstGeom>
          <a:noFill/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3526827371"/>
              </p:ext>
            </p:extLst>
          </p:nvPr>
        </p:nvGraphicFramePr>
        <p:xfrm>
          <a:off x="251520" y="260648"/>
          <a:ext cx="3816424" cy="6336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1" name="Picture 1" descr="I:\ДОКУМЕНТЫ СТРОГОЙ ПЕД=ОТЧЁТНОСТИ №23\ПРОФСОЮЗ 2021\image0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1196752"/>
            <a:ext cx="3672408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I:\ДОКУМЕНТЫ СТРОГОЙ ПЕД=ОТЧЁТНОСТИ №23\ПРОФСОЮЗ 2021\Конкурс Моя первичка  вчера сегодня завтра\blank-open-notebook_1639-16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678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188640"/>
            <a:ext cx="381642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n w="18000">
                  <a:solidFill>
                    <a:srgbClr val="00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8000">
                  <a:solidFill>
                    <a:srgbClr val="00FF00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Georgia" pitchFamily="18" charset="0"/>
              </a:rPr>
              <a:t>Права членов профсоюза.</a:t>
            </a:r>
          </a:p>
        </p:txBody>
      </p:sp>
      <p:pic>
        <p:nvPicPr>
          <p:cNvPr id="4098" name="Picture 2" descr="I:\ДОКУМЕНТЫ СТРОГОЙ ПЕД=ОТЧЁТНОСТИ №23\ПРОФСОЮЗ 2021\chlen_PPO_mozet_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8352928" cy="5790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I:\ДОКУМЕНТЫ СТРОГОЙ ПЕД=ОТЧЁТНОСТИ №23\ПРОФСОЮЗ 2021\Конкурс Моя первичка  вчера сегодня завтра\blank-open-notebook_1639-16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678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1700808"/>
            <a:ext cx="396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Georgia" pitchFamily="18" charset="0"/>
              </a:rPr>
              <a:t>СРОКИ РЕАЛИЗАЦИИ ПРОЕКТА октябрь 2020 года – октябрь 2024 года</a:t>
            </a:r>
            <a:endParaRPr lang="ru-RU" sz="1600" b="1" dirty="0">
              <a:latin typeface="Georgia" pitchFamily="18" charset="0"/>
            </a:endParaRPr>
          </a:p>
        </p:txBody>
      </p:sp>
      <p:pic>
        <p:nvPicPr>
          <p:cNvPr id="1026" name="Picture 2" descr="I:\ДОКУМЕНТЫ СТРОГОЙ ПЕД=ОТЧЁТНОСТИ №23\ПРОФСОЮЗ 2021\Profsojuz-Digital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888432" cy="14401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2348880"/>
            <a:ext cx="403244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1600" dirty="0" smtClean="0">
                <a:latin typeface="Georgia" pitchFamily="18" charset="0"/>
              </a:rPr>
              <a:t>МДОУ № 23  принимает  активное участие  в Проекте «</a:t>
            </a:r>
            <a:r>
              <a:rPr lang="ru-RU" sz="1600" dirty="0" err="1" smtClean="0">
                <a:latin typeface="Georgia" pitchFamily="18" charset="0"/>
              </a:rPr>
              <a:t>Цифровизация</a:t>
            </a:r>
            <a:r>
              <a:rPr lang="ru-RU" sz="1600" dirty="0" smtClean="0">
                <a:latin typeface="Georgia" pitchFamily="18" charset="0"/>
              </a:rPr>
              <a:t> Общероссийского Профсоюза образования» (далее – Проект) позволит совершенствовать механизмы реализации основных направлений деятельности Профсоюза с помощью автоматизации, синхронизации, унификации, структурирования отдельных процессов; создавать современные цифровые платформы для подготовки профсоюзных кадров и актива в рамках федерального проекта «Профсоюзное образование». </a:t>
            </a:r>
            <a:endParaRPr lang="ru-RU" sz="1600" dirty="0"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188640"/>
            <a:ext cx="37261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Georgia" pitchFamily="18" charset="0"/>
              </a:rPr>
              <a:t>В ближайшее время будут подведены итоги проекта по переходу на единый электронный профсоюзный билет, автоматизированный учет членов Профсоюза и сбор статистических данных.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027" name="Picture 3" descr="I:\ДОКУМЕНТЫ СТРОГОЙ ПЕД=ОТЧЁТНОСТИ №23\ПРОФСОЮЗ 2021\osnovnoe.jpg"/>
          <p:cNvPicPr>
            <a:picLocks noChangeAspect="1" noChangeArrowheads="1"/>
          </p:cNvPicPr>
          <p:nvPr/>
        </p:nvPicPr>
        <p:blipFill>
          <a:blip r:embed="rId4" cstate="print"/>
          <a:srcRect l="15980" r="14109"/>
          <a:stretch>
            <a:fillRect/>
          </a:stretch>
        </p:blipFill>
        <p:spPr bwMode="auto">
          <a:xfrm>
            <a:off x="5436096" y="4365104"/>
            <a:ext cx="2520280" cy="2102904"/>
          </a:xfrm>
          <a:prstGeom prst="rect">
            <a:avLst/>
          </a:prstGeom>
          <a:noFill/>
        </p:spPr>
      </p:pic>
      <p:pic>
        <p:nvPicPr>
          <p:cNvPr id="1028" name="Picture 4" descr="I:\ДОКУМЕНТЫ СТРОГОЙ ПЕД=ОТЧЁТНОСТИ №23\ПРОФСОЮЗ 2021\2021-god-4-300x2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276872"/>
            <a:ext cx="2808312" cy="2042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I:\ДОКУМЕНТЫ СТРОГОЙ ПЕД=ОТЧЁТНОСТИ №23\ПРОФСОЮЗ 2021\Конкурс Моя первичка  вчера сегодня завтра\blank-open-notebook_1639-16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678" cy="6858000"/>
          </a:xfrm>
          <a:prstGeom prst="rect">
            <a:avLst/>
          </a:prstGeom>
          <a:noFill/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899592" y="260648"/>
            <a:ext cx="3240360" cy="578882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Цель работы профсоюзной организации МДОУ :</a:t>
            </a:r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004048" y="260648"/>
            <a:ext cx="3456384" cy="783193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принципы деятельности Профсоюза: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932040" y="1124744"/>
            <a:ext cx="3888432" cy="5472608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Гласность и открытость в работе первичной профсоюзной  организации, выборных профсоюзных органов всех уровней профсоюзной структуры.</a:t>
            </a:r>
          </a:p>
          <a:p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 Обязательность выполнения решений коллегиальных и вышестоящих выборных профсоюзных органов, принятых в пределах уставных полномочий.</a:t>
            </a:r>
          </a:p>
          <a:p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7. Уважение мнения члена Профсоюза. </a:t>
            </a:r>
          </a:p>
          <a:p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8. Выборность профсоюзных органов, их отчетность перед организациями и членами Профсоюза.</a:t>
            </a:r>
          </a:p>
          <a:p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9. Самостоятельность организации Профсоюза МДОУ  и их выборных органов в пределах уставных полномочий.</a:t>
            </a:r>
          </a:p>
          <a:p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10. Соблюдение финансовой дисциплины органами и организацией Профсоюза МДОУ.</a:t>
            </a:r>
          </a:p>
          <a:p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11. Сохранение профсоюзного стажа за членами других профсоюзов, входящих в Федерацию Независимых Профсоюзов России, перешедшими на работу или учебу в организации системы образования.</a:t>
            </a:r>
            <a:endParaRPr lang="ru-RU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052736"/>
            <a:ext cx="396044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67B4"/>
                </a:solidFill>
                <a:latin typeface="Bookman Old Style" pitchFamily="18" charset="0"/>
              </a:rPr>
              <a:t>Защита социально-трудовых прав и профессиональных интересов членов профсоюза.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2276872"/>
            <a:ext cx="3816424" cy="438281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Приоритет положений Устава Профсоюза при принятии решений.</a:t>
            </a:r>
          </a:p>
          <a:p>
            <a:pPr algn="just"/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Добровольность вступления в Профсоюз и выхода из него, равные права всех членов Профсоюза.</a:t>
            </a:r>
          </a:p>
          <a:p>
            <a:pPr algn="just"/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Солидарность, взаимопомощь и ответственность организации Профсоюза перед членами Профсоюза и Профсоюзом за реализацию уставных целей и задач Профсоюза.</a:t>
            </a:r>
          </a:p>
          <a:p>
            <a:pPr algn="just"/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Коллегиальность в работе и органов Профсоюза, личная ответственность работников, избранных (делегированных) в профсоюзные органы. </a:t>
            </a:r>
          </a:p>
        </p:txBody>
      </p:sp>
      <p:pic>
        <p:nvPicPr>
          <p:cNvPr id="5" name="Рисунок 4" descr="clip_image0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720080" cy="1200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:\ДОКУМЕНТЫ СТРОГОЙ ПЕД=ОТЧЁТНОСТИ №23\ПРОФСОЮЗ 2021\Конкурс Моя первичка  вчера сегодня завтра\blank-open-notebook_1639-16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678" cy="6858000"/>
          </a:xfrm>
          <a:prstGeom prst="rect">
            <a:avLst/>
          </a:prstGeom>
          <a:noFill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79512" y="188640"/>
            <a:ext cx="4032448" cy="6480720"/>
          </a:xfrm>
          <a:prstGeom prst="round2Diag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Вот такие мы !</a:t>
            </a:r>
            <a:r>
              <a:rPr lang="ru-RU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Первичная профсоюзная организация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 МДОУ </a:t>
            </a:r>
            <a:r>
              <a:rPr lang="ru-RU" sz="2400" b="1" dirty="0" err="1" smtClean="0">
                <a:solidFill>
                  <a:srgbClr val="FF0000"/>
                </a:solidFill>
                <a:latin typeface="Bookman Old Style" pitchFamily="18" charset="0"/>
              </a:rPr>
              <a:t>д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/с </a:t>
            </a:r>
            <a:r>
              <a:rPr lang="ru-RU" sz="2400" b="1" dirty="0" err="1" smtClean="0">
                <a:solidFill>
                  <a:srgbClr val="FF0000"/>
                </a:solidFill>
                <a:latin typeface="Bookman Old Style" pitchFamily="18" charset="0"/>
              </a:rPr>
              <a:t>общеразвивающего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 вида № 23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5DA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Если хотите, чтоб ваши права были защищены – вступайте в профсоюз!</a:t>
            </a:r>
            <a:endParaRPr lang="ru-RU" sz="2400" b="1" dirty="0" smtClean="0">
              <a:solidFill>
                <a:srgbClr val="005DA2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005DA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    Будьте активнее!</a:t>
            </a:r>
            <a:endParaRPr lang="ru-RU" sz="2400" b="1" dirty="0" smtClean="0">
              <a:solidFill>
                <a:srgbClr val="005DA2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005DA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И ваша жизнь станет ярче и интересней!</a:t>
            </a:r>
            <a:endParaRPr lang="ru-RU" dirty="0"/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5076056" y="1124744"/>
            <a:ext cx="3600400" cy="4608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Спасибо </a:t>
            </a:r>
          </a:p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 внимание!</a:t>
            </a:r>
          </a:p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С уважением</a:t>
            </a:r>
          </a:p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Ваш   профсоюз!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5445224"/>
            <a:ext cx="3816424" cy="936104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2800" b="1" kern="10" dirty="0" smtClean="0">
                <a:ln w="222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 Black"/>
              </a:rPr>
              <a:t>ДО НОВЫХ ВСТРЕЧ! </a:t>
            </a:r>
            <a:endParaRPr lang="ru-RU" sz="28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Рисунок 5" descr="clip_image0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0"/>
            <a:ext cx="1128127" cy="1353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:\ДОКУМЕНТЫ СТРОГОЙ ПЕД=ОТЧЁТНОСТИ №23\ПРОФСОЮЗ 2021\Конкурс Моя первичка  вчера сегодня завтра\blank-open-notebook_1639-16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678" cy="6858000"/>
          </a:xfrm>
          <a:prstGeom prst="rect">
            <a:avLst/>
          </a:prstGeom>
          <a:noFill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79512" y="188640"/>
            <a:ext cx="3960440" cy="6447592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ru-RU" sz="2000" dirty="0" smtClean="0">
                <a:latin typeface="Georgia" pitchFamily="18" charset="0"/>
              </a:rPr>
              <a:t>Первичная профсоюзная организация МДОУ </a:t>
            </a:r>
            <a:r>
              <a:rPr lang="ru-RU" sz="2000" dirty="0" err="1" smtClean="0">
                <a:latin typeface="Georgia" pitchFamily="18" charset="0"/>
              </a:rPr>
              <a:t>д</a:t>
            </a:r>
            <a:r>
              <a:rPr lang="ru-RU" sz="2000" dirty="0" smtClean="0">
                <a:latin typeface="Georgia" pitchFamily="18" charset="0"/>
              </a:rPr>
              <a:t>/с </a:t>
            </a:r>
            <a:r>
              <a:rPr lang="ru-RU" sz="2000" dirty="0" err="1" smtClean="0">
                <a:latin typeface="Georgia" pitchFamily="18" charset="0"/>
              </a:rPr>
              <a:t>общеразвивающего</a:t>
            </a:r>
            <a:r>
              <a:rPr lang="ru-RU" sz="2000" dirty="0" smtClean="0">
                <a:latin typeface="Georgia" pitchFamily="18" charset="0"/>
              </a:rPr>
              <a:t>  вида № 23 существует с 1972 года и  на данный момент насчитывает    </a:t>
            </a:r>
            <a:r>
              <a:rPr lang="ru-RU" sz="3200" b="1" dirty="0" smtClean="0">
                <a:ln w="190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33 </a:t>
            </a:r>
            <a:r>
              <a:rPr lang="ru-RU" sz="2000" dirty="0" smtClean="0">
                <a:latin typeface="Georgia" pitchFamily="18" charset="0"/>
              </a:rPr>
              <a:t>члена профсоюза. Руководствуется в своей деятельности Уставом профсоюза, Законом «О профессиональных союзах, их правах и гарантиях деятельности»,  Трудовым кодексом РФ, Положением профсоюзной организации и иными нормативными документами, актами профсоюза.</a:t>
            </a:r>
          </a:p>
          <a:p>
            <a:pPr algn="just"/>
            <a:endParaRPr lang="ru-RU" b="1" dirty="0" smtClean="0">
              <a:latin typeface="Georgia" pitchFamily="18" charset="0"/>
              <a:ea typeface="Meiryo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188641"/>
            <a:ext cx="3888433" cy="6480719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atin typeface="Georgia" pitchFamily="18" charset="0"/>
              <a:ea typeface="Meiryo" pitchFamily="34" charset="-128"/>
            </a:endParaRPr>
          </a:p>
          <a:p>
            <a:pPr algn="ctr"/>
            <a:endParaRPr lang="ru-RU" sz="2000" b="1" dirty="0" smtClean="0">
              <a:latin typeface="Georgia" pitchFamily="18" charset="0"/>
              <a:ea typeface="Meiryo" pitchFamily="34" charset="-128"/>
            </a:endParaRPr>
          </a:p>
          <a:p>
            <a:pPr algn="ctr"/>
            <a:endParaRPr lang="ru-RU" b="1" dirty="0" smtClean="0">
              <a:latin typeface="Georgia" pitchFamily="18" charset="0"/>
              <a:ea typeface="Meiryo" pitchFamily="34" charset="-128"/>
            </a:endParaRPr>
          </a:p>
          <a:p>
            <a:pPr algn="ctr"/>
            <a:endParaRPr lang="ru-RU" b="1" dirty="0" smtClean="0">
              <a:latin typeface="Georgia" pitchFamily="18" charset="0"/>
              <a:ea typeface="Meiryo" pitchFamily="34" charset="-128"/>
            </a:endParaRPr>
          </a:p>
          <a:p>
            <a:pPr algn="ctr"/>
            <a:endParaRPr lang="ru-RU" b="1" dirty="0" smtClean="0">
              <a:latin typeface="Georgia" pitchFamily="18" charset="0"/>
              <a:ea typeface="Meiryo" pitchFamily="34" charset="-128"/>
            </a:endParaRPr>
          </a:p>
          <a:p>
            <a:pPr algn="ctr"/>
            <a:endParaRPr lang="ru-RU" b="1" dirty="0" smtClean="0">
              <a:latin typeface="Georgia" pitchFamily="18" charset="0"/>
              <a:ea typeface="Meiryo" pitchFamily="34" charset="-128"/>
            </a:endParaRPr>
          </a:p>
          <a:p>
            <a:pPr algn="ctr"/>
            <a:endParaRPr lang="ru-RU" b="1" dirty="0" smtClean="0">
              <a:latin typeface="Georgia" pitchFamily="18" charset="0"/>
              <a:ea typeface="Meiryo" pitchFamily="34" charset="-128"/>
            </a:endParaRPr>
          </a:p>
          <a:p>
            <a:pPr algn="ctr"/>
            <a:endParaRPr lang="ru-RU" b="1" dirty="0" smtClean="0">
              <a:latin typeface="Georgia" pitchFamily="18" charset="0"/>
              <a:ea typeface="Meiryo" pitchFamily="34" charset="-128"/>
            </a:endParaRPr>
          </a:p>
          <a:p>
            <a:pPr algn="ctr"/>
            <a:endParaRPr lang="ru-RU" b="1" dirty="0" smtClean="0">
              <a:latin typeface="Georgia" pitchFamily="18" charset="0"/>
              <a:ea typeface="Meiryo" pitchFamily="34" charset="-128"/>
            </a:endParaRPr>
          </a:p>
          <a:p>
            <a:pPr algn="ctr"/>
            <a:r>
              <a:rPr lang="ru-RU" b="1" dirty="0" smtClean="0">
                <a:latin typeface="Georgia" pitchFamily="18" charset="0"/>
                <a:ea typeface="Meiryo" pitchFamily="34" charset="-128"/>
              </a:rPr>
              <a:t>В образовательном учреждении сформирована команда профсоюзных активистов,  людей творческих, принципиальных, преданных своему коллективу.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Наш девиз </a:t>
            </a:r>
            <a:r>
              <a:rPr lang="ru-RU" sz="2400" dirty="0" smtClean="0"/>
              <a:t>- </a:t>
            </a: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Профсоюз – твой защитник в работе и жизни!</a:t>
            </a:r>
          </a:p>
        </p:txBody>
      </p:sp>
      <p:pic>
        <p:nvPicPr>
          <p:cNvPr id="10" name="Рисунок 9" descr="clip_image0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188640"/>
            <a:ext cx="1200135" cy="1440160"/>
          </a:xfrm>
          <a:prstGeom prst="rect">
            <a:avLst/>
          </a:prstGeom>
        </p:spPr>
      </p:pic>
      <p:pic>
        <p:nvPicPr>
          <p:cNvPr id="6" name="Рисунок 5" descr="2021-12-24_15-56-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332656"/>
            <a:ext cx="2088128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:\ДОКУМЕНТЫ СТРОГОЙ ПЕД=ОТЧЁТНОСТИ №23\ПРОФСОЮЗ 2021\Конкурс Моя первичка  вчера сегодня завтра\blank-open-notebook_1639-16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678" cy="6858000"/>
          </a:xfrm>
          <a:prstGeom prst="rect">
            <a:avLst/>
          </a:prstGeom>
          <a:noFill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79512" y="188641"/>
            <a:ext cx="3960440" cy="6545282"/>
          </a:xfrm>
          <a:prstGeom prst="round2DiagRect">
            <a:avLst/>
          </a:prstGeom>
          <a:solidFill>
            <a:srgbClr val="FFFF69"/>
          </a:solidFill>
          <a:ln w="57150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Профком детского сада считает приоритетной задачей своей деятельности -   соблюдение и защиту законных прав и интересов членов первичной профсоюзной организации в условиях тесного сотрудничества и социального партнерства с администрацией ДОУ. И эта задача успешно выполняется. Об этом говорят достаточно высокие результаты, которых достигли  как педагогические работники, так и  другие сотрудники в своей деятельности, </a:t>
            </a:r>
          </a:p>
          <a:p>
            <a:pPr algn="just"/>
            <a:endParaRPr lang="ru-RU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188640"/>
            <a:ext cx="3888432" cy="6545282"/>
          </a:xfrm>
          <a:prstGeom prst="round2DiagRect">
            <a:avLst/>
          </a:prstGeom>
          <a:solidFill>
            <a:srgbClr val="FFFF69"/>
          </a:solidFill>
          <a:ln w="571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их удовлетворенность обстановкой, складывающейся в коллективе, участие членов профсоюза в конкурсах различного уровня. </a:t>
            </a:r>
          </a:p>
          <a:p>
            <a:pPr algn="just"/>
            <a:r>
              <a:rPr lang="ru-RU" b="1" dirty="0" smtClean="0">
                <a:latin typeface="Georgia" pitchFamily="18" charset="0"/>
              </a:rPr>
              <a:t>Профком ДОУ уделяет большое внимание сохранению традиций, окружая заботой и вниманием не только нынешний состав работников, но и ветеранов. Налажено тесное сотрудничество с пенсионерами.</a:t>
            </a:r>
          </a:p>
          <a:p>
            <a:pPr algn="just"/>
            <a:r>
              <a:rPr lang="ru-RU" b="1" dirty="0" smtClean="0">
                <a:latin typeface="Georgia" pitchFamily="18" charset="0"/>
              </a:rPr>
              <a:t> </a:t>
            </a:r>
          </a:p>
          <a:p>
            <a:pPr algn="just"/>
            <a:endParaRPr lang="ru-RU" b="1" dirty="0" smtClean="0">
              <a:latin typeface="Georgia" pitchFamily="18" charset="0"/>
            </a:endParaRPr>
          </a:p>
          <a:p>
            <a:pPr algn="just"/>
            <a:endParaRPr lang="ru-RU" b="1" dirty="0" smtClean="0">
              <a:latin typeface="Georgia" pitchFamily="18" charset="0"/>
            </a:endParaRPr>
          </a:p>
          <a:p>
            <a:pPr algn="just"/>
            <a:endParaRPr lang="ru-RU" b="1" dirty="0" smtClean="0"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ДОКУМЕНТЫ СТРОГОЙ ПЕД=ОТЧЁТНОСТИ №23\ПРОФСОЮЗ 2021\Конкурс Моя первичка  вчера сегодня завтра\blank-open-notebook_1639-16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678" cy="6858000"/>
          </a:xfrm>
          <a:prstGeom prst="rect">
            <a:avLst/>
          </a:prstGeom>
          <a:noFill/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51520" y="188640"/>
            <a:ext cx="3888432" cy="6408712"/>
          </a:xfrm>
          <a:prstGeom prst="round2DiagRect">
            <a:avLst/>
          </a:prstGeom>
          <a:solidFill>
            <a:srgbClr val="FFFF69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Первичная профсоюзная организация  осуществляет свою работу,  по следующим направлениям:</a:t>
            </a:r>
          </a:p>
          <a:p>
            <a:pPr eaLnBrk="0" hangingPunct="0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Мотивация членства в профсоюзе.</a:t>
            </a:r>
          </a:p>
          <a:p>
            <a:pPr eaLnBrk="0" hangingPunct="0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Нормативно-правовое обеспечение деятельности профсоюза.</a:t>
            </a:r>
          </a:p>
          <a:p>
            <a:pPr eaLnBrk="0" hangingPunct="0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Организация работы с кадрами и активом, обучение кадров.</a:t>
            </a:r>
          </a:p>
          <a:p>
            <a:pPr eaLnBrk="0" hangingPunct="0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Информационная работа, учет замечаний, сбор предложений.</a:t>
            </a:r>
          </a:p>
          <a:p>
            <a:pPr eaLnBrk="0" hangingPunct="0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Организация работы профсоюзного органа (совершенствование структуры, планирование деятельности, проведение собраний).</a:t>
            </a:r>
          </a:p>
          <a:p>
            <a:pPr eaLnBrk="0" hangingPunct="0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Организация взаимодействия с вышестоящим профсоюзом.</a:t>
            </a:r>
          </a:p>
          <a:p>
            <a:pPr eaLnBrk="0" hangingPunct="0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Проведение отчетно-выборной кампании.</a:t>
            </a:r>
          </a:p>
          <a:p>
            <a:pPr eaLnBrk="0" hangingPunct="0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Контроль за исполнением постановлений профсоюзных органов, постановлений собраний, решений профкома, коллективного договора.</a:t>
            </a:r>
          </a:p>
          <a:p>
            <a:pPr eaLnBrk="0" hangingPunct="0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Организация и ведение учета профсоюзного членства.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21-12-24_16-01-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2492" y="1844824"/>
            <a:ext cx="3767980" cy="3600400"/>
          </a:xfrm>
          <a:prstGeom prst="rect">
            <a:avLst/>
          </a:prstGeom>
        </p:spPr>
      </p:pic>
      <p:pic>
        <p:nvPicPr>
          <p:cNvPr id="17409" name="Picture 1" descr="I:\ДОКУМЕНТЫ СТРОГОЙ ПЕД=ОТЧЁТНОСТИ №23\ПРОФСОЮЗ 2021\dokument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04664"/>
            <a:ext cx="2148823" cy="1253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:\ДОКУМЕНТЫ СТРОГОЙ ПЕД=ОТЧЁТНОСТИ №23\ПРОФСОЮЗ 2021\Конкурс Моя первичка  вчера сегодня завтра\blank-open-notebook_1639-16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678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39552" y="476672"/>
            <a:ext cx="3744416" cy="9361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6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Коллективный</a:t>
            </a:r>
            <a:br>
              <a:rPr lang="ru-RU" sz="2800" b="1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6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</a:b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6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 </a:t>
            </a:r>
            <a:r>
              <a:rPr lang="ru-RU" sz="2800" b="1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6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договор</a:t>
            </a:r>
            <a:endParaRPr lang="ru-RU" sz="2800" b="1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FFFF69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1" name="Содержимое 10" descr="2021-12-16_00-23-28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772816"/>
            <a:ext cx="2880320" cy="4206879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5004048" y="188640"/>
            <a:ext cx="3744416" cy="6349901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600" b="1" dirty="0" smtClean="0">
                <a:solidFill>
                  <a:srgbClr val="0067B4"/>
                </a:solidFill>
                <a:latin typeface="Georgia" pitchFamily="18" charset="0"/>
              </a:rPr>
              <a:t>Между  администрацией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67B4"/>
                </a:solidFill>
                <a:latin typeface="Georgia" pitchFamily="18" charset="0"/>
              </a:rPr>
              <a:t>     детского сада и профсоюзом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67B4"/>
                </a:solidFill>
                <a:latin typeface="Georgia" pitchFamily="18" charset="0"/>
              </a:rPr>
              <a:t>     заключено соглашение –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67B4"/>
                </a:solidFill>
                <a:latin typeface="Georgia" pitchFamily="18" charset="0"/>
              </a:rPr>
              <a:t>     коллективный договор,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67B4"/>
                </a:solidFill>
                <a:latin typeface="Georgia" pitchFamily="18" charset="0"/>
              </a:rPr>
              <a:t>     в котором предусмотрены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67B4"/>
                </a:solidFill>
                <a:latin typeface="Georgia" pitchFamily="18" charset="0"/>
              </a:rPr>
              <a:t>     дополнительные меры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67B4"/>
                </a:solidFill>
                <a:latin typeface="Georgia" pitchFamily="18" charset="0"/>
              </a:rPr>
              <a:t>     социальной защиты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67B4"/>
                </a:solidFill>
                <a:latin typeface="Georgia" pitchFamily="18" charset="0"/>
              </a:rPr>
              <a:t>     работников: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67B4"/>
                </a:solidFill>
                <a:latin typeface="Georgia" pitchFamily="18" charset="0"/>
              </a:rPr>
              <a:t>  – повышение квалификации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67B4"/>
                </a:solidFill>
                <a:latin typeface="Georgia" pitchFamily="18" charset="0"/>
              </a:rPr>
              <a:t>  – санаторно-курортное лечение  для работников и их детей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67B4"/>
                </a:solidFill>
                <a:latin typeface="Georgia" pitchFamily="18" charset="0"/>
              </a:rPr>
              <a:t>  – выдача спецодежды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67B4"/>
                </a:solidFill>
                <a:latin typeface="Georgia" pitchFamily="18" charset="0"/>
              </a:rPr>
              <a:t>  – оказание материальной помощи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67B4"/>
                </a:solidFill>
                <a:latin typeface="Georgia" pitchFamily="18" charset="0"/>
              </a:rPr>
              <a:t>  – стимулирующий фонд для всех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67B4"/>
                </a:solidFill>
                <a:latin typeface="Georgia" pitchFamily="18" charset="0"/>
              </a:rPr>
              <a:t>    категорий работников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67B4"/>
                </a:solidFill>
                <a:latin typeface="Georgia" pitchFamily="18" charset="0"/>
              </a:rPr>
              <a:t>-утверждены меры </a:t>
            </a:r>
            <a:r>
              <a:rPr lang="ru-RU" sz="1600" b="1" dirty="0">
                <a:solidFill>
                  <a:srgbClr val="0067B4"/>
                </a:solidFill>
                <a:latin typeface="Georgia" pitchFamily="18" charset="0"/>
              </a:rPr>
              <a:t>поддержки работников, прошедших </a:t>
            </a:r>
            <a:r>
              <a:rPr lang="ru-RU" sz="1600" b="1" dirty="0" smtClean="0">
                <a:solidFill>
                  <a:srgbClr val="0067B4"/>
                </a:solidFill>
                <a:latin typeface="Georgia" pitchFamily="18" charset="0"/>
              </a:rPr>
              <a:t>вакцинацию </a:t>
            </a:r>
            <a:r>
              <a:rPr lang="en-US" sz="1600" b="1" dirty="0" smtClean="0">
                <a:solidFill>
                  <a:srgbClr val="0067B4"/>
                </a:solidFill>
                <a:latin typeface="Georgia" pitchFamily="18" charset="0"/>
              </a:rPr>
              <a:t>(COVID-19)</a:t>
            </a:r>
            <a:endParaRPr lang="ru-RU" sz="1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I:\ДОКУМЕНТЫ СТРОГОЙ ПЕД=ОТЧЁТНОСТИ №23\ПРОФСОЮЗ 2021\Конкурс Моя первичка  вчера сегодня завтра\blank-open-notebook_1639-16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678" cy="6858000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89" name="Рисунок 18442" descr="Рисунок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1728192" cy="2504627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051720" y="279086"/>
            <a:ext cx="208823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Формирование коллектива и история  ППО</a:t>
            </a:r>
            <a:r>
              <a:rPr lang="ru-RU" sz="1400" dirty="0" smtClean="0">
                <a:solidFill>
                  <a:srgbClr val="11111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1400" dirty="0">
              <a:solidFill>
                <a:srgbClr val="111111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Georgia" pitchFamily="18" charset="0"/>
              </a:rPr>
              <a:t>Историю первого</a:t>
            </a:r>
            <a:r>
              <a:rPr lang="ru-RU" sz="1400" dirty="0">
                <a:latin typeface="Georgia" pitchFamily="18" charset="0"/>
              </a:rPr>
              <a:t> детского сада </a:t>
            </a:r>
            <a:endParaRPr lang="ru-RU" sz="1400" dirty="0" smtClean="0">
              <a:latin typeface="Georgia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Georgia" pitchFamily="18" charset="0"/>
              </a:rPr>
              <a:t>или </a:t>
            </a:r>
            <a:r>
              <a:rPr lang="ru-RU" sz="1400" dirty="0">
                <a:latin typeface="Georgia" pitchFamily="18" charset="0"/>
              </a:rPr>
              <a:t>как раньше их называли - ясли можно начать с 1964 года</a:t>
            </a:r>
            <a:r>
              <a:rPr lang="ru-RU" sz="1400" dirty="0"/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Открывала   в новом здании ясли-сад  в 1972 г. первая заведующая, Добрынина Зинаида Михайловна.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004048" y="82080"/>
            <a:ext cx="2088232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В</a:t>
            </a:r>
            <a:r>
              <a:rPr lang="ru-RU" sz="1400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1975 году эстафету приняла  заместитель заведующей по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ВиМР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Пшеничная Тамара Дмитриевна. Под ее руководством коллектив «Ёлочки» не только достойно нёс трудовую вахту, но и  как профсоюзная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организация участвовал в культурной жизни города, помогал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Узловскому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заводу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АДС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в уборке картофеля, свеклы и заготавливал эти овощи на зиму в детском саду.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1" name="Рисунок 10" descr="Рисунок7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6296" y="188640"/>
            <a:ext cx="1656184" cy="2160240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436096" y="4653136"/>
            <a:ext cx="2952328" cy="1944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3284984"/>
            <a:ext cx="396044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dirty="0" smtClean="0">
                <a:latin typeface="Georgia" pitchFamily="18" charset="0"/>
              </a:rPr>
              <a:t>Под руководством молодой и энергичной Зинаиды Михайловны,  сотрудники детского сада принимались</a:t>
            </a:r>
            <a:r>
              <a:rPr lang="ru-RU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ru-RU" sz="1400" dirty="0" smtClean="0">
                <a:latin typeface="Georgia" pitchFamily="18" charset="0"/>
              </a:rPr>
              <a:t>за любую работу, и в буквальном смысле своими руками обустраивали каждый уголок нового дома для детей. Росла и профсоюзная организация детского сада.  Со временем </a:t>
            </a:r>
            <a:r>
              <a:rPr lang="ru-RU" sz="1400" dirty="0">
                <a:latin typeface="Georgia" pitchFamily="18" charset="0"/>
              </a:rPr>
              <a:t>  </a:t>
            </a:r>
            <a:r>
              <a:rPr lang="ru-RU" sz="1400" dirty="0" smtClean="0">
                <a:latin typeface="Georgia" pitchFamily="18" charset="0"/>
              </a:rPr>
              <a:t>коллектив детсада стал больше. Пришли новые  воспитатели, медицинская сестра, няни, повара и  прачки. Более  30 лет трудились  члены профсоюзной организации </a:t>
            </a:r>
            <a:r>
              <a:rPr lang="ru-RU" sz="1400" dirty="0" err="1" smtClean="0">
                <a:latin typeface="Georgia" pitchFamily="18" charset="0"/>
              </a:rPr>
              <a:t>Рощупкина</a:t>
            </a:r>
            <a:r>
              <a:rPr lang="ru-RU" sz="1400" dirty="0" smtClean="0">
                <a:latin typeface="Georgia" pitchFamily="18" charset="0"/>
              </a:rPr>
              <a:t> Г.П., Гуртовая Е.А., </a:t>
            </a:r>
            <a:r>
              <a:rPr lang="ru-RU" sz="1400" dirty="0" err="1" smtClean="0">
                <a:latin typeface="Georgia" pitchFamily="18" charset="0"/>
              </a:rPr>
              <a:t>Забавина</a:t>
            </a:r>
            <a:r>
              <a:rPr lang="ru-RU" sz="1400" dirty="0" smtClean="0">
                <a:latin typeface="Georgia" pitchFamily="18" charset="0"/>
              </a:rPr>
              <a:t> М.И., Соколова З.С., Рубцова В.П.,  Кузина А.Н..</a:t>
            </a:r>
          </a:p>
          <a:p>
            <a:endParaRPr lang="ru-RU" sz="1400" dirty="0">
              <a:latin typeface="Georgia" pitchFamily="18" charset="0"/>
            </a:endParaRPr>
          </a:p>
        </p:txBody>
      </p:sp>
      <p:pic>
        <p:nvPicPr>
          <p:cNvPr id="15361" name="Picture 1" descr="I:\ДОКУМЕНТЫ СТРОГОЙ ПЕД=ОТЧЁТНОСТИ №23\ПРОФСОЮЗ 2021\istoriy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2708920"/>
            <a:ext cx="1584176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:\ДОКУМЕНТЫ СТРОГОЙ ПЕД=ОТЧЁТНОСТИ №23\ПРОФСОЮЗ 2021\Конкурс Моя первичка  вчера сегодня завтра\blank-open-notebook_1639-16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678" cy="6858000"/>
          </a:xfrm>
          <a:prstGeom prst="rect">
            <a:avLst/>
          </a:prstGeom>
          <a:noFill/>
        </p:spPr>
      </p:pic>
      <p:pic>
        <p:nvPicPr>
          <p:cNvPr id="5" name="Рисунок 4" descr="Рисунок8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520" y="332656"/>
            <a:ext cx="1728192" cy="2808312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051720" y="188640"/>
            <a:ext cx="201622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уководитель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МДОУ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В июне 1997 года  наступила новая эпоха в истории сада, которая связана со вступлением в должности энергичной,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целеустремленной заведующей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Купцовой</a:t>
            </a:r>
            <a:r>
              <a:rPr lang="ru-RU" sz="1400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Марины Николаевны  -  опытного, творческого руководителя,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3717032"/>
            <a:ext cx="3816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определяющего перспективы развития дошкольного учреждения, поддерживающего его традиции. </a:t>
            </a:r>
            <a:r>
              <a:rPr lang="ru-RU" sz="1400" dirty="0" smtClean="0">
                <a:latin typeface="Georgia" pitchFamily="18" charset="0"/>
              </a:rPr>
              <a:t>Под руководством Марины Николаевны началось обновление и преобразование уже ветхого ограждения, здания. И опять в ДОУ  закипела работа.  </a:t>
            </a:r>
          </a:p>
          <a:p>
            <a:pPr algn="just"/>
            <a:r>
              <a:rPr lang="ru-RU" sz="1400" dirty="0" smtClean="0">
                <a:latin typeface="Georgia" pitchFamily="18" charset="0"/>
              </a:rPr>
              <a:t>Внешний и внутренний облик сада стал меняться в лучшую сторону. В период скудного финансирования, </a:t>
            </a:r>
            <a:r>
              <a:rPr lang="ru-RU" sz="1400" dirty="0" err="1" smtClean="0">
                <a:latin typeface="Georgia" pitchFamily="18" charset="0"/>
              </a:rPr>
              <a:t>Купцова</a:t>
            </a:r>
            <a:r>
              <a:rPr lang="ru-RU" sz="1400" dirty="0" smtClean="0">
                <a:latin typeface="Georgia" pitchFamily="18" charset="0"/>
              </a:rPr>
              <a:t> М.Н. искала спонсоров, которые могли оказывать помощь учреждению.</a:t>
            </a:r>
            <a:endParaRPr lang="ru-RU" sz="1400" dirty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8" y="2996952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Georgia" pitchFamily="18" charset="0"/>
              </a:rPr>
              <a:t>Завод АДС, по старой памяти, помогал проводить ремонтные работы, выделял краску для обновления уличного оборудования, обеспечивал механическими игрушками-паровозиками,  которые там производились.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4048" y="4509120"/>
            <a:ext cx="388843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Georgia" pitchFamily="18" charset="0"/>
              </a:rPr>
              <a:t> </a:t>
            </a:r>
            <a:r>
              <a:rPr lang="ru-RU" sz="1400" dirty="0" smtClean="0">
                <a:latin typeface="Georgia" pitchFamily="18" charset="0"/>
              </a:rPr>
              <a:t>ОАО "Пластик" помогал бытовыми пластмассовыми приборами (тазы, ведра, кружки, клеенка, шланги для полива и многое другое).Трудный был период, когда нужно было просто не «опускать планку» развития учреждения, а двигаться вперед, несмотря на трудности. И все же коллектив выстоял в трудные годы.</a:t>
            </a:r>
            <a:endParaRPr lang="ru-RU" sz="1400" dirty="0"/>
          </a:p>
        </p:txBody>
      </p:sp>
      <p:pic>
        <p:nvPicPr>
          <p:cNvPr id="1026" name="Picture 2" descr="D:\Pictures\фото с фотоаппарата\фото 2019-2020 учебный год\Ремонт веранды и демонтаж оборудования\Оборудование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b="15921"/>
          <a:stretch>
            <a:fillRect/>
          </a:stretch>
        </p:blipFill>
        <p:spPr bwMode="auto">
          <a:xfrm>
            <a:off x="5652120" y="332656"/>
            <a:ext cx="2183904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I:\ДОКУМЕНТЫ СТРОГОЙ ПЕД=ОТЧЁТНОСТИ №23\ПРОФСОЮЗ 2021\Конкурс Моя первичка  вчера сегодня завтра\blank-open-notebook_1639-16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678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404664"/>
            <a:ext cx="39604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Georgia" pitchFamily="18" charset="0"/>
              </a:rPr>
              <a:t>Основные принципы социального партнерства между работодателем  и работниками  МДОУ  д/с общеразвивающего вида  № 23</a:t>
            </a:r>
            <a:br>
              <a:rPr lang="ru-RU" sz="1600" b="1" dirty="0" smtClean="0">
                <a:latin typeface="Georgia" pitchFamily="18" charset="0"/>
              </a:rPr>
            </a:br>
            <a:endParaRPr lang="ru-RU" sz="1600" b="1" dirty="0" smtClean="0">
              <a:latin typeface="Georgia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Georgia" pitchFamily="18" charset="0"/>
              </a:rPr>
              <a:t>Равноправие сторон.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Georgia" pitchFamily="18" charset="0"/>
              </a:rPr>
              <a:t>Уважение и учет интересов сторон.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Georgia" pitchFamily="18" charset="0"/>
              </a:rPr>
              <a:t>Заинтересованность сторон в участии договорных отношений.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Georgia" pitchFamily="18" charset="0"/>
              </a:rPr>
              <a:t>Соблюдение сторонами и их представителями трудового законодательства и иных нормативных актов, содержащих нормы трудового права.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Georgia" pitchFamily="18" charset="0"/>
              </a:rPr>
              <a:t>Добровольность принятия сторонами на себя обязательств.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Georgia" pitchFamily="18" charset="0"/>
              </a:rPr>
              <a:t>Обязанность выполнения коллективного договора и соглашений.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Georgia" pitchFamily="18" charset="0"/>
              </a:rPr>
              <a:t>Ответственность сторон, их представителей за невыполнение условий коллективного договора, соглашений.</a:t>
            </a:r>
            <a:endParaRPr lang="ru-RU" sz="1600" dirty="0">
              <a:latin typeface="Georgia" pitchFamily="18" charset="0"/>
            </a:endParaRPr>
          </a:p>
        </p:txBody>
      </p:sp>
      <p:pic>
        <p:nvPicPr>
          <p:cNvPr id="13313" name="Picture 1" descr="I:\ДОКУМЕНТЫ СТРОГОЙ ПЕД=ОТЧЁТНОСТИ №23\ПРОФСОЮЗ 2021\profk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32656"/>
            <a:ext cx="3826711" cy="22322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76056" y="2780928"/>
            <a:ext cx="3851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 администрацией  МДОУ у профсоюзного комитета сложились партнерские отношения: профком принимает участие в регулировании трудовых отношений, проводит согласование нормативных и локальных документов, обобщения передового педагогического опыта. В  МДОУ создаются условия для профессионального роста педагогического состава и других категорий работников.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1703</Words>
  <Application>Microsoft Office PowerPoint</Application>
  <PresentationFormat>Экран (4:3)</PresentationFormat>
  <Paragraphs>146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Конкурс компьютерных презентаций  «Моя первичка – вчера, сегодня, завтра. Социальное партнерство в действии.»   </vt:lpstr>
      <vt:lpstr>Слайд 2</vt:lpstr>
      <vt:lpstr>Слайд 3</vt:lpstr>
      <vt:lpstr>Слайд 4</vt:lpstr>
      <vt:lpstr>Слайд 5</vt:lpstr>
      <vt:lpstr>Коллективный  договор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Конкурс компьютерных презентаций  «Моя первичка –вчера, сегодня, завтра. Социальное партнерство в действии.»   </dc:title>
  <dc:creator>rost</dc:creator>
  <cp:lastModifiedBy>rost</cp:lastModifiedBy>
  <cp:revision>145</cp:revision>
  <dcterms:created xsi:type="dcterms:W3CDTF">2021-12-15T10:30:35Z</dcterms:created>
  <dcterms:modified xsi:type="dcterms:W3CDTF">2022-01-24T10:09:33Z</dcterms:modified>
</cp:coreProperties>
</file>